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e Vietnam" panose="020B0604020202020204" charset="0"/>
      <p:regular r:id="rId15"/>
    </p:embeddedFont>
    <p:embeddedFont>
      <p:font typeface="Be Vietnam Medium" panose="020B0604020202020204" charset="0"/>
      <p:regular r:id="rId16"/>
    </p:embeddedFont>
    <p:embeddedFont>
      <p:font typeface="Be Vietnam Ultra-Bold" panose="020B0604020202020204" charset="0"/>
      <p:regular r:id="rId17"/>
    </p:embeddedFont>
    <p:embeddedFont>
      <p:font typeface="Be Vietnam Ultra-Bold Italics" panose="020B0604020202020204" charset="0"/>
      <p:regular r:id="rId18"/>
    </p:embeddedFont>
    <p:embeddedFont>
      <p:font typeface="Hind Siliguri" panose="02000000000000000000" pitchFamily="2" charset="0"/>
      <p:regular r:id="rId19"/>
    </p:embeddedFont>
    <p:embeddedFont>
      <p:font typeface="IBM Plex Sans" panose="020B0503050203000203" pitchFamily="34" charset="0"/>
      <p:regular r:id="rId20"/>
    </p:embeddedFont>
    <p:embeddedFont>
      <p:font typeface="Telegraf" panose="020B0604020202020204" charset="0"/>
      <p:regular r:id="rId21"/>
    </p:embeddedFont>
    <p:embeddedFont>
      <p:font typeface="TT Chocolate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89571">
            <a:off x="12939732" y="-1577438"/>
            <a:ext cx="3086100" cy="7144088"/>
            <a:chOff x="0" y="0"/>
            <a:chExt cx="812800" cy="1881571"/>
          </a:xfrm>
        </p:grpSpPr>
        <p:sp>
          <p:nvSpPr>
            <p:cNvPr id="3" name="Freeform 3"/>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txBody>
            <a:bodyPr/>
            <a:lstStyle/>
            <a:p>
              <a:endParaRPr lang="en-GB"/>
            </a:p>
          </p:txBody>
        </p:sp>
        <p:sp>
          <p:nvSpPr>
            <p:cNvPr id="4" name="TextBox 4"/>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flipV="1">
            <a:off x="11582150" y="-457538"/>
            <a:ext cx="7026757" cy="11202077"/>
          </a:xfrm>
          <a:custGeom>
            <a:avLst/>
            <a:gdLst/>
            <a:ahLst/>
            <a:cxnLst/>
            <a:rect l="l" t="t" r="r" b="b"/>
            <a:pathLst>
              <a:path w="7026757" h="11202077">
                <a:moveTo>
                  <a:pt x="0" y="11202076"/>
                </a:moveTo>
                <a:lnTo>
                  <a:pt x="7026757" y="11202076"/>
                </a:lnTo>
                <a:lnTo>
                  <a:pt x="7026757" y="0"/>
                </a:lnTo>
                <a:lnTo>
                  <a:pt x="0" y="0"/>
                </a:lnTo>
                <a:lnTo>
                  <a:pt x="0" y="112020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255401" y="3142464"/>
            <a:ext cx="11132996" cy="4352505"/>
            <a:chOff x="0" y="0"/>
            <a:chExt cx="3498255" cy="1367662"/>
          </a:xfrm>
        </p:grpSpPr>
        <p:sp>
          <p:nvSpPr>
            <p:cNvPr id="7" name="Freeform 7"/>
            <p:cNvSpPr/>
            <p:nvPr/>
          </p:nvSpPr>
          <p:spPr>
            <a:xfrm>
              <a:off x="0" y="0"/>
              <a:ext cx="3498255" cy="1367661"/>
            </a:xfrm>
            <a:custGeom>
              <a:avLst/>
              <a:gdLst/>
              <a:ahLst/>
              <a:cxnLst/>
              <a:rect l="l" t="t" r="r" b="b"/>
              <a:pathLst>
                <a:path w="3498255" h="1367661">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txBody>
            <a:bodyPr/>
            <a:lstStyle/>
            <a:p>
              <a:endParaRPr lang="en-GB"/>
            </a:p>
          </p:txBody>
        </p:sp>
        <p:sp>
          <p:nvSpPr>
            <p:cNvPr id="8" name="TextBox 8"/>
            <p:cNvSpPr txBox="1"/>
            <p:nvPr/>
          </p:nvSpPr>
          <p:spPr>
            <a:xfrm>
              <a:off x="0" y="-47625"/>
              <a:ext cx="3498255" cy="1415287"/>
            </a:xfrm>
            <a:prstGeom prst="rect">
              <a:avLst/>
            </a:prstGeom>
          </p:spPr>
          <p:txBody>
            <a:bodyPr lIns="50800" tIns="50800" rIns="50800" bIns="50800" rtlCol="0" anchor="ctr"/>
            <a:lstStyle/>
            <a:p>
              <a:pPr algn="ctr">
                <a:lnSpc>
                  <a:spcPts val="2800"/>
                </a:lnSpc>
              </a:pPr>
              <a:endParaRPr/>
            </a:p>
          </p:txBody>
        </p:sp>
      </p:grpSp>
      <p:pic>
        <p:nvPicPr>
          <p:cNvPr id="9" name="Picture 9"/>
          <p:cNvPicPr>
            <a:picLocks noChangeAspect="1"/>
          </p:cNvPicPr>
          <p:nvPr/>
        </p:nvPicPr>
        <p:blipFill>
          <a:blip r:embed="rId4"/>
          <a:srcRect/>
          <a:stretch>
            <a:fillRect/>
          </a:stretch>
        </p:blipFill>
        <p:spPr>
          <a:xfrm>
            <a:off x="683577" y="5994255"/>
            <a:ext cx="5235660" cy="3848210"/>
          </a:xfrm>
          <a:prstGeom prst="rect">
            <a:avLst/>
          </a:prstGeom>
        </p:spPr>
      </p:pic>
      <p:sp>
        <p:nvSpPr>
          <p:cNvPr id="10" name="TextBox 10"/>
          <p:cNvSpPr txBox="1"/>
          <p:nvPr/>
        </p:nvSpPr>
        <p:spPr>
          <a:xfrm>
            <a:off x="3620875" y="5293654"/>
            <a:ext cx="6000916" cy="1258327"/>
          </a:xfrm>
          <a:prstGeom prst="rect">
            <a:avLst/>
          </a:prstGeom>
        </p:spPr>
        <p:txBody>
          <a:bodyPr lIns="0" tIns="0" rIns="0" bIns="0" rtlCol="0" anchor="t">
            <a:spAutoFit/>
          </a:bodyPr>
          <a:lstStyle/>
          <a:p>
            <a:pPr algn="l">
              <a:lnSpc>
                <a:spcPts val="10247"/>
              </a:lnSpc>
              <a:spcBef>
                <a:spcPct val="0"/>
              </a:spcBef>
            </a:pPr>
            <a:r>
              <a:rPr lang="en-US" sz="7319">
                <a:solidFill>
                  <a:srgbClr val="33326B"/>
                </a:solidFill>
                <a:latin typeface="Hind Siliguri"/>
                <a:ea typeface="Hind Siliguri"/>
                <a:cs typeface="Hind Siliguri"/>
                <a:sym typeface="Hind Siliguri"/>
              </a:rPr>
              <a:t>FINAL REPORT</a:t>
            </a:r>
          </a:p>
        </p:txBody>
      </p:sp>
      <p:sp>
        <p:nvSpPr>
          <p:cNvPr id="11" name="TextBox 11"/>
          <p:cNvSpPr txBox="1"/>
          <p:nvPr/>
        </p:nvSpPr>
        <p:spPr>
          <a:xfrm>
            <a:off x="1539223" y="3304176"/>
            <a:ext cx="10565290" cy="1717299"/>
          </a:xfrm>
          <a:prstGeom prst="rect">
            <a:avLst/>
          </a:prstGeom>
        </p:spPr>
        <p:txBody>
          <a:bodyPr lIns="0" tIns="0" rIns="0" bIns="0" rtlCol="0" anchor="t">
            <a:spAutoFit/>
          </a:bodyPr>
          <a:lstStyle/>
          <a:p>
            <a:pPr algn="ctr">
              <a:lnSpc>
                <a:spcPts val="14090"/>
              </a:lnSpc>
              <a:spcBef>
                <a:spcPct val="0"/>
              </a:spcBef>
            </a:pPr>
            <a:r>
              <a:rPr lang="en-US" sz="10064" b="1">
                <a:solidFill>
                  <a:srgbClr val="33326B"/>
                </a:solidFill>
                <a:latin typeface="TT Chocolates Bold"/>
                <a:ea typeface="TT Chocolates Bold"/>
                <a:cs typeface="TT Chocolates Bold"/>
                <a:sym typeface="TT Chocolates Bold"/>
              </a:rPr>
              <a:t>COLLEGE TRAINEE</a:t>
            </a:r>
          </a:p>
        </p:txBody>
      </p:sp>
      <p:sp>
        <p:nvSpPr>
          <p:cNvPr id="12" name="TextBox 12"/>
          <p:cNvSpPr txBox="1"/>
          <p:nvPr/>
        </p:nvSpPr>
        <p:spPr>
          <a:xfrm>
            <a:off x="12622925" y="1334088"/>
            <a:ext cx="4280584" cy="262255"/>
          </a:xfrm>
          <a:prstGeom prst="rect">
            <a:avLst/>
          </a:prstGeom>
        </p:spPr>
        <p:txBody>
          <a:bodyPr lIns="0" tIns="0" rIns="0" bIns="0" rtlCol="0" anchor="t">
            <a:spAutoFit/>
          </a:bodyPr>
          <a:lstStyle/>
          <a:p>
            <a:pPr algn="r">
              <a:lnSpc>
                <a:spcPts val="2089"/>
              </a:lnSpc>
            </a:pPr>
            <a:r>
              <a:rPr lang="en-US" sz="1899" b="1">
                <a:solidFill>
                  <a:srgbClr val="FFFFFF"/>
                </a:solidFill>
                <a:latin typeface="TT Chocolates Bold"/>
                <a:ea typeface="TT Chocolates Bold"/>
                <a:cs typeface="TT Chocolates Bold"/>
                <a:sym typeface="TT Chocolates Bold"/>
              </a:rPr>
              <a:t>OCTOBER 2024</a:t>
            </a:r>
          </a:p>
        </p:txBody>
      </p:sp>
      <p:sp>
        <p:nvSpPr>
          <p:cNvPr id="13" name="TextBox 13"/>
          <p:cNvSpPr txBox="1"/>
          <p:nvPr/>
        </p:nvSpPr>
        <p:spPr>
          <a:xfrm>
            <a:off x="6282097" y="8796216"/>
            <a:ext cx="4455999" cy="262255"/>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Presented by Tsegaab Nigusse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grpSp>
        <p:nvGrpSpPr>
          <p:cNvPr id="3" name="Group 3"/>
          <p:cNvGrpSpPr/>
          <p:nvPr/>
        </p:nvGrpSpPr>
        <p:grpSpPr>
          <a:xfrm>
            <a:off x="7290187" y="4672370"/>
            <a:ext cx="3707627" cy="2488634"/>
            <a:chOff x="0" y="0"/>
            <a:chExt cx="4943502" cy="3318178"/>
          </a:xfrm>
        </p:grpSpPr>
        <p:grpSp>
          <p:nvGrpSpPr>
            <p:cNvPr id="4" name="Group 4"/>
            <p:cNvGrpSpPr/>
            <p:nvPr/>
          </p:nvGrpSpPr>
          <p:grpSpPr>
            <a:xfrm>
              <a:off x="0" y="0"/>
              <a:ext cx="4943502" cy="3318178"/>
              <a:chOff x="0" y="0"/>
              <a:chExt cx="2387245" cy="1602367"/>
            </a:xfrm>
          </p:grpSpPr>
          <p:sp>
            <p:nvSpPr>
              <p:cNvPr id="5" name="Freeform 5"/>
              <p:cNvSpPr/>
              <p:nvPr/>
            </p:nvSpPr>
            <p:spPr>
              <a:xfrm>
                <a:off x="6350" y="6350"/>
                <a:ext cx="2374545" cy="1589667"/>
              </a:xfrm>
              <a:custGeom>
                <a:avLst/>
                <a:gdLst/>
                <a:ahLst/>
                <a:cxnLst/>
                <a:rect l="l" t="t" r="r" b="b"/>
                <a:pathLst>
                  <a:path w="2374545" h="1589667">
                    <a:moveTo>
                      <a:pt x="2374545" y="271780"/>
                    </a:moveTo>
                    <a:lnTo>
                      <a:pt x="2374545" y="1589667"/>
                    </a:lnTo>
                    <a:lnTo>
                      <a:pt x="0" y="1589667"/>
                    </a:lnTo>
                    <a:lnTo>
                      <a:pt x="0" y="0"/>
                    </a:lnTo>
                    <a:lnTo>
                      <a:pt x="2102765" y="0"/>
                    </a:lnTo>
                    <a:close/>
                  </a:path>
                </a:pathLst>
              </a:custGeom>
              <a:solidFill>
                <a:srgbClr val="FFFFAA"/>
              </a:solidFill>
            </p:spPr>
            <p:txBody>
              <a:bodyPr/>
              <a:lstStyle/>
              <a:p>
                <a:endParaRPr lang="en-GB"/>
              </a:p>
            </p:txBody>
          </p:sp>
          <p:sp>
            <p:nvSpPr>
              <p:cNvPr id="6" name="Freeform 6"/>
              <p:cNvSpPr/>
              <p:nvPr/>
            </p:nvSpPr>
            <p:spPr>
              <a:xfrm>
                <a:off x="0" y="0"/>
                <a:ext cx="2387245" cy="1602367"/>
              </a:xfrm>
              <a:custGeom>
                <a:avLst/>
                <a:gdLst/>
                <a:ahLst/>
                <a:cxnLst/>
                <a:rect l="l" t="t" r="r" b="b"/>
                <a:pathLst>
                  <a:path w="2387245" h="1602367">
                    <a:moveTo>
                      <a:pt x="2387245" y="1602367"/>
                    </a:moveTo>
                    <a:lnTo>
                      <a:pt x="0" y="1602367"/>
                    </a:lnTo>
                    <a:lnTo>
                      <a:pt x="0" y="0"/>
                    </a:lnTo>
                    <a:lnTo>
                      <a:pt x="2111655" y="0"/>
                    </a:lnTo>
                    <a:lnTo>
                      <a:pt x="2387245" y="275590"/>
                    </a:lnTo>
                    <a:cubicBezTo>
                      <a:pt x="2387245" y="275590"/>
                      <a:pt x="2387245" y="1602367"/>
                      <a:pt x="2387245" y="1602367"/>
                    </a:cubicBezTo>
                    <a:close/>
                    <a:moveTo>
                      <a:pt x="12700" y="1589667"/>
                    </a:moveTo>
                    <a:lnTo>
                      <a:pt x="2374545" y="1589667"/>
                    </a:lnTo>
                    <a:lnTo>
                      <a:pt x="2374545" y="280670"/>
                    </a:lnTo>
                    <a:lnTo>
                      <a:pt x="2106575" y="12700"/>
                    </a:lnTo>
                    <a:lnTo>
                      <a:pt x="12700" y="12700"/>
                    </a:lnTo>
                    <a:lnTo>
                      <a:pt x="12700" y="1589667"/>
                    </a:lnTo>
                    <a:close/>
                  </a:path>
                </a:pathLst>
              </a:custGeom>
              <a:solidFill>
                <a:srgbClr val="000000"/>
              </a:solidFill>
            </p:spPr>
            <p:txBody>
              <a:bodyPr/>
              <a:lstStyle/>
              <a:p>
                <a:endParaRPr lang="en-GB"/>
              </a:p>
            </p:txBody>
          </p:sp>
        </p:grpSp>
        <p:sp>
          <p:nvSpPr>
            <p:cNvPr id="7" name="TextBox 7"/>
            <p:cNvSpPr txBox="1"/>
            <p:nvPr/>
          </p:nvSpPr>
          <p:spPr>
            <a:xfrm>
              <a:off x="628526" y="735600"/>
              <a:ext cx="3686451" cy="1818403"/>
            </a:xfrm>
            <a:prstGeom prst="rect">
              <a:avLst/>
            </a:prstGeom>
          </p:spPr>
          <p:txBody>
            <a:bodyPr lIns="0" tIns="0" rIns="0" bIns="0" rtlCol="0" anchor="t">
              <a:spAutoFit/>
            </a:bodyPr>
            <a:lstStyle/>
            <a:p>
              <a:pPr algn="l">
                <a:lnSpc>
                  <a:spcPts val="2651"/>
                </a:lnSpc>
              </a:pPr>
              <a:r>
                <a:rPr lang="en-US" sz="2209">
                  <a:solidFill>
                    <a:srgbClr val="000000"/>
                  </a:solidFill>
                  <a:latin typeface="Telegraf"/>
                  <a:ea typeface="Telegraf"/>
                  <a:cs typeface="Telegraf"/>
                  <a:sym typeface="Telegraf"/>
                </a:rPr>
                <a:t>The importance of seeking guidance from senior, always asking</a:t>
              </a:r>
            </a:p>
          </p:txBody>
        </p:sp>
      </p:grpSp>
      <p:grpSp>
        <p:nvGrpSpPr>
          <p:cNvPr id="8" name="Group 8"/>
          <p:cNvGrpSpPr/>
          <p:nvPr/>
        </p:nvGrpSpPr>
        <p:grpSpPr>
          <a:xfrm>
            <a:off x="2724668" y="2814895"/>
            <a:ext cx="3454465" cy="2153041"/>
            <a:chOff x="0" y="0"/>
            <a:chExt cx="4605953" cy="2870721"/>
          </a:xfrm>
        </p:grpSpPr>
        <p:grpSp>
          <p:nvGrpSpPr>
            <p:cNvPr id="9" name="Group 9"/>
            <p:cNvGrpSpPr/>
            <p:nvPr/>
          </p:nvGrpSpPr>
          <p:grpSpPr>
            <a:xfrm>
              <a:off x="0" y="0"/>
              <a:ext cx="4605953" cy="2870721"/>
              <a:chOff x="0" y="0"/>
              <a:chExt cx="2224240" cy="1386287"/>
            </a:xfrm>
          </p:grpSpPr>
          <p:sp>
            <p:nvSpPr>
              <p:cNvPr id="10" name="Freeform 10"/>
              <p:cNvSpPr/>
              <p:nvPr/>
            </p:nvSpPr>
            <p:spPr>
              <a:xfrm>
                <a:off x="6350" y="6350"/>
                <a:ext cx="2211540" cy="1373587"/>
              </a:xfrm>
              <a:custGeom>
                <a:avLst/>
                <a:gdLst/>
                <a:ahLst/>
                <a:cxnLst/>
                <a:rect l="l" t="t" r="r" b="b"/>
                <a:pathLst>
                  <a:path w="2211540" h="1373587">
                    <a:moveTo>
                      <a:pt x="2211540" y="271780"/>
                    </a:moveTo>
                    <a:lnTo>
                      <a:pt x="2211540" y="1373587"/>
                    </a:lnTo>
                    <a:lnTo>
                      <a:pt x="0" y="1373587"/>
                    </a:lnTo>
                    <a:lnTo>
                      <a:pt x="0" y="0"/>
                    </a:lnTo>
                    <a:lnTo>
                      <a:pt x="1939760" y="0"/>
                    </a:lnTo>
                    <a:close/>
                  </a:path>
                </a:pathLst>
              </a:custGeom>
              <a:solidFill>
                <a:srgbClr val="A8FFD5"/>
              </a:solidFill>
            </p:spPr>
            <p:txBody>
              <a:bodyPr/>
              <a:lstStyle/>
              <a:p>
                <a:endParaRPr lang="en-GB"/>
              </a:p>
            </p:txBody>
          </p:sp>
          <p:sp>
            <p:nvSpPr>
              <p:cNvPr id="11" name="Freeform 11"/>
              <p:cNvSpPr/>
              <p:nvPr/>
            </p:nvSpPr>
            <p:spPr>
              <a:xfrm>
                <a:off x="0" y="0"/>
                <a:ext cx="2224240" cy="1386287"/>
              </a:xfrm>
              <a:custGeom>
                <a:avLst/>
                <a:gdLst/>
                <a:ahLst/>
                <a:cxnLst/>
                <a:rect l="l" t="t" r="r" b="b"/>
                <a:pathLst>
                  <a:path w="2224240" h="1386287">
                    <a:moveTo>
                      <a:pt x="2224240" y="1386287"/>
                    </a:moveTo>
                    <a:lnTo>
                      <a:pt x="0" y="1386287"/>
                    </a:lnTo>
                    <a:lnTo>
                      <a:pt x="0" y="0"/>
                    </a:lnTo>
                    <a:lnTo>
                      <a:pt x="1948650" y="0"/>
                    </a:lnTo>
                    <a:lnTo>
                      <a:pt x="2224240" y="275590"/>
                    </a:lnTo>
                    <a:cubicBezTo>
                      <a:pt x="2224240" y="275590"/>
                      <a:pt x="2224240" y="1386287"/>
                      <a:pt x="2224240" y="1386287"/>
                    </a:cubicBezTo>
                    <a:close/>
                    <a:moveTo>
                      <a:pt x="12700" y="1373587"/>
                    </a:moveTo>
                    <a:lnTo>
                      <a:pt x="2211540" y="1373587"/>
                    </a:lnTo>
                    <a:lnTo>
                      <a:pt x="2211540" y="280670"/>
                    </a:lnTo>
                    <a:lnTo>
                      <a:pt x="1943570" y="12700"/>
                    </a:lnTo>
                    <a:lnTo>
                      <a:pt x="12700" y="12700"/>
                    </a:lnTo>
                    <a:lnTo>
                      <a:pt x="12700" y="1373587"/>
                    </a:lnTo>
                    <a:close/>
                  </a:path>
                </a:pathLst>
              </a:custGeom>
              <a:solidFill>
                <a:srgbClr val="000000"/>
              </a:solidFill>
            </p:spPr>
            <p:txBody>
              <a:bodyPr/>
              <a:lstStyle/>
              <a:p>
                <a:endParaRPr lang="en-GB"/>
              </a:p>
            </p:txBody>
          </p:sp>
        </p:grpSp>
        <p:sp>
          <p:nvSpPr>
            <p:cNvPr id="12" name="TextBox 12"/>
            <p:cNvSpPr txBox="1"/>
            <p:nvPr/>
          </p:nvSpPr>
          <p:spPr>
            <a:xfrm>
              <a:off x="585609" y="735600"/>
              <a:ext cx="3434735" cy="1370946"/>
            </a:xfrm>
            <a:prstGeom prst="rect">
              <a:avLst/>
            </a:prstGeom>
          </p:spPr>
          <p:txBody>
            <a:bodyPr lIns="0" tIns="0" rIns="0" bIns="0" rtlCol="0" anchor="t">
              <a:spAutoFit/>
            </a:bodyPr>
            <a:lstStyle/>
            <a:p>
              <a:pPr algn="l">
                <a:lnSpc>
                  <a:spcPts val="2651"/>
                </a:lnSpc>
              </a:pPr>
              <a:r>
                <a:rPr lang="en-US" sz="2209">
                  <a:solidFill>
                    <a:srgbClr val="000000"/>
                  </a:solidFill>
                  <a:latin typeface="Telegraf"/>
                  <a:ea typeface="Telegraf"/>
                  <a:cs typeface="Telegraf"/>
                  <a:sym typeface="Telegraf"/>
                </a:rPr>
                <a:t>Critical importance of following safty procedures</a:t>
              </a:r>
            </a:p>
          </p:txBody>
        </p:sp>
      </p:grpSp>
      <p:grpSp>
        <p:nvGrpSpPr>
          <p:cNvPr id="13" name="Group 13"/>
          <p:cNvGrpSpPr/>
          <p:nvPr/>
        </p:nvGrpSpPr>
        <p:grpSpPr>
          <a:xfrm>
            <a:off x="13987976" y="5143500"/>
            <a:ext cx="3444902" cy="2153041"/>
            <a:chOff x="0" y="0"/>
            <a:chExt cx="4593202" cy="2870721"/>
          </a:xfrm>
        </p:grpSpPr>
        <p:grpSp>
          <p:nvGrpSpPr>
            <p:cNvPr id="14" name="Group 14"/>
            <p:cNvGrpSpPr/>
            <p:nvPr/>
          </p:nvGrpSpPr>
          <p:grpSpPr>
            <a:xfrm>
              <a:off x="0" y="0"/>
              <a:ext cx="4593202" cy="2870721"/>
              <a:chOff x="0" y="0"/>
              <a:chExt cx="2218083" cy="1386287"/>
            </a:xfrm>
          </p:grpSpPr>
          <p:sp>
            <p:nvSpPr>
              <p:cNvPr id="15" name="Freeform 15"/>
              <p:cNvSpPr/>
              <p:nvPr/>
            </p:nvSpPr>
            <p:spPr>
              <a:xfrm>
                <a:off x="6350" y="6350"/>
                <a:ext cx="2205383" cy="1373587"/>
              </a:xfrm>
              <a:custGeom>
                <a:avLst/>
                <a:gdLst/>
                <a:ahLst/>
                <a:cxnLst/>
                <a:rect l="l" t="t" r="r" b="b"/>
                <a:pathLst>
                  <a:path w="2205383" h="1373587">
                    <a:moveTo>
                      <a:pt x="2205383" y="271780"/>
                    </a:moveTo>
                    <a:lnTo>
                      <a:pt x="2205383" y="1373587"/>
                    </a:lnTo>
                    <a:lnTo>
                      <a:pt x="0" y="1373587"/>
                    </a:lnTo>
                    <a:lnTo>
                      <a:pt x="0" y="0"/>
                    </a:lnTo>
                    <a:lnTo>
                      <a:pt x="1933603" y="0"/>
                    </a:lnTo>
                    <a:close/>
                  </a:path>
                </a:pathLst>
              </a:custGeom>
              <a:solidFill>
                <a:srgbClr val="FFFFAA"/>
              </a:solidFill>
            </p:spPr>
            <p:txBody>
              <a:bodyPr/>
              <a:lstStyle/>
              <a:p>
                <a:endParaRPr lang="en-GB"/>
              </a:p>
            </p:txBody>
          </p:sp>
          <p:sp>
            <p:nvSpPr>
              <p:cNvPr id="16" name="Freeform 16"/>
              <p:cNvSpPr/>
              <p:nvPr/>
            </p:nvSpPr>
            <p:spPr>
              <a:xfrm>
                <a:off x="0" y="0"/>
                <a:ext cx="2218083" cy="1386287"/>
              </a:xfrm>
              <a:custGeom>
                <a:avLst/>
                <a:gdLst/>
                <a:ahLst/>
                <a:cxnLst/>
                <a:rect l="l" t="t" r="r" b="b"/>
                <a:pathLst>
                  <a:path w="2218083" h="1386287">
                    <a:moveTo>
                      <a:pt x="2218083" y="1386287"/>
                    </a:moveTo>
                    <a:lnTo>
                      <a:pt x="0" y="1386287"/>
                    </a:lnTo>
                    <a:lnTo>
                      <a:pt x="0" y="0"/>
                    </a:lnTo>
                    <a:lnTo>
                      <a:pt x="1942493" y="0"/>
                    </a:lnTo>
                    <a:lnTo>
                      <a:pt x="2218083" y="275590"/>
                    </a:lnTo>
                    <a:cubicBezTo>
                      <a:pt x="2218083" y="275590"/>
                      <a:pt x="2218083" y="1386287"/>
                      <a:pt x="2218083" y="1386287"/>
                    </a:cubicBezTo>
                    <a:close/>
                    <a:moveTo>
                      <a:pt x="12700" y="1373587"/>
                    </a:moveTo>
                    <a:lnTo>
                      <a:pt x="2205383" y="1373587"/>
                    </a:lnTo>
                    <a:lnTo>
                      <a:pt x="2205383" y="280670"/>
                    </a:lnTo>
                    <a:lnTo>
                      <a:pt x="1937413" y="12700"/>
                    </a:lnTo>
                    <a:lnTo>
                      <a:pt x="12700" y="12700"/>
                    </a:lnTo>
                    <a:lnTo>
                      <a:pt x="12700" y="1373587"/>
                    </a:lnTo>
                    <a:close/>
                  </a:path>
                </a:pathLst>
              </a:custGeom>
              <a:solidFill>
                <a:srgbClr val="000000"/>
              </a:solidFill>
            </p:spPr>
            <p:txBody>
              <a:bodyPr/>
              <a:lstStyle/>
              <a:p>
                <a:endParaRPr lang="en-GB"/>
              </a:p>
            </p:txBody>
          </p:sp>
        </p:grpSp>
        <p:sp>
          <p:nvSpPr>
            <p:cNvPr id="17" name="TextBox 17"/>
            <p:cNvSpPr txBox="1"/>
            <p:nvPr/>
          </p:nvSpPr>
          <p:spPr>
            <a:xfrm>
              <a:off x="583988" y="735600"/>
              <a:ext cx="3425226" cy="1370946"/>
            </a:xfrm>
            <a:prstGeom prst="rect">
              <a:avLst/>
            </a:prstGeom>
          </p:spPr>
          <p:txBody>
            <a:bodyPr lIns="0" tIns="0" rIns="0" bIns="0" rtlCol="0" anchor="t">
              <a:spAutoFit/>
            </a:bodyPr>
            <a:lstStyle/>
            <a:p>
              <a:pPr algn="l">
                <a:lnSpc>
                  <a:spcPts val="2651"/>
                </a:lnSpc>
              </a:pPr>
              <a:r>
                <a:rPr lang="en-US" sz="2209">
                  <a:solidFill>
                    <a:srgbClr val="000000"/>
                  </a:solidFill>
                  <a:latin typeface="Telegraf"/>
                  <a:ea typeface="Telegraf"/>
                  <a:cs typeface="Telegraf"/>
                  <a:sym typeface="Telegraf"/>
                </a:rPr>
                <a:t>Benefit of taking notes durring communication</a:t>
              </a:r>
            </a:p>
          </p:txBody>
        </p:sp>
      </p:grpSp>
      <p:grpSp>
        <p:nvGrpSpPr>
          <p:cNvPr id="18" name="Group 18"/>
          <p:cNvGrpSpPr/>
          <p:nvPr/>
        </p:nvGrpSpPr>
        <p:grpSpPr>
          <a:xfrm>
            <a:off x="10456770" y="7487884"/>
            <a:ext cx="3415609" cy="2131991"/>
            <a:chOff x="0" y="0"/>
            <a:chExt cx="4554146" cy="2842654"/>
          </a:xfrm>
        </p:grpSpPr>
        <p:grpSp>
          <p:nvGrpSpPr>
            <p:cNvPr id="19" name="Group 19"/>
            <p:cNvGrpSpPr/>
            <p:nvPr/>
          </p:nvGrpSpPr>
          <p:grpSpPr>
            <a:xfrm>
              <a:off x="0" y="0"/>
              <a:ext cx="4554146" cy="2842654"/>
              <a:chOff x="0" y="0"/>
              <a:chExt cx="2220936" cy="1386287"/>
            </a:xfrm>
          </p:grpSpPr>
          <p:sp>
            <p:nvSpPr>
              <p:cNvPr id="20" name="Freeform 20"/>
              <p:cNvSpPr/>
              <p:nvPr/>
            </p:nvSpPr>
            <p:spPr>
              <a:xfrm>
                <a:off x="6350" y="6350"/>
                <a:ext cx="2208236" cy="1373587"/>
              </a:xfrm>
              <a:custGeom>
                <a:avLst/>
                <a:gdLst/>
                <a:ahLst/>
                <a:cxnLst/>
                <a:rect l="l" t="t" r="r" b="b"/>
                <a:pathLst>
                  <a:path w="2208236" h="1373587">
                    <a:moveTo>
                      <a:pt x="2208236" y="271780"/>
                    </a:moveTo>
                    <a:lnTo>
                      <a:pt x="2208236" y="1373587"/>
                    </a:lnTo>
                    <a:lnTo>
                      <a:pt x="0" y="1373587"/>
                    </a:lnTo>
                    <a:lnTo>
                      <a:pt x="0" y="0"/>
                    </a:lnTo>
                    <a:lnTo>
                      <a:pt x="1936456" y="0"/>
                    </a:lnTo>
                    <a:close/>
                  </a:path>
                </a:pathLst>
              </a:custGeom>
              <a:solidFill>
                <a:srgbClr val="A8FFD5"/>
              </a:solidFill>
            </p:spPr>
            <p:txBody>
              <a:bodyPr/>
              <a:lstStyle/>
              <a:p>
                <a:endParaRPr lang="en-GB"/>
              </a:p>
            </p:txBody>
          </p:sp>
          <p:sp>
            <p:nvSpPr>
              <p:cNvPr id="21" name="Freeform 21"/>
              <p:cNvSpPr/>
              <p:nvPr/>
            </p:nvSpPr>
            <p:spPr>
              <a:xfrm>
                <a:off x="0" y="0"/>
                <a:ext cx="2220936" cy="1386287"/>
              </a:xfrm>
              <a:custGeom>
                <a:avLst/>
                <a:gdLst/>
                <a:ahLst/>
                <a:cxnLst/>
                <a:rect l="l" t="t" r="r" b="b"/>
                <a:pathLst>
                  <a:path w="2220936" h="1386287">
                    <a:moveTo>
                      <a:pt x="2220936" y="1386287"/>
                    </a:moveTo>
                    <a:lnTo>
                      <a:pt x="0" y="1386287"/>
                    </a:lnTo>
                    <a:lnTo>
                      <a:pt x="0" y="0"/>
                    </a:lnTo>
                    <a:lnTo>
                      <a:pt x="1945346" y="0"/>
                    </a:lnTo>
                    <a:lnTo>
                      <a:pt x="2220936" y="275590"/>
                    </a:lnTo>
                    <a:cubicBezTo>
                      <a:pt x="2220936" y="275590"/>
                      <a:pt x="2220936" y="1386287"/>
                      <a:pt x="2220936" y="1386287"/>
                    </a:cubicBezTo>
                    <a:close/>
                    <a:moveTo>
                      <a:pt x="12700" y="1373587"/>
                    </a:moveTo>
                    <a:lnTo>
                      <a:pt x="2208236" y="1373587"/>
                    </a:lnTo>
                    <a:lnTo>
                      <a:pt x="2208236" y="280670"/>
                    </a:lnTo>
                    <a:lnTo>
                      <a:pt x="1940266" y="12700"/>
                    </a:lnTo>
                    <a:lnTo>
                      <a:pt x="12700" y="12700"/>
                    </a:lnTo>
                    <a:lnTo>
                      <a:pt x="12700" y="1373587"/>
                    </a:lnTo>
                    <a:close/>
                  </a:path>
                </a:pathLst>
              </a:custGeom>
              <a:solidFill>
                <a:srgbClr val="000000"/>
              </a:solidFill>
            </p:spPr>
            <p:txBody>
              <a:bodyPr/>
              <a:lstStyle/>
              <a:p>
                <a:endParaRPr lang="en-GB"/>
              </a:p>
            </p:txBody>
          </p:sp>
        </p:grpSp>
        <p:sp>
          <p:nvSpPr>
            <p:cNvPr id="22" name="TextBox 22"/>
            <p:cNvSpPr txBox="1"/>
            <p:nvPr/>
          </p:nvSpPr>
          <p:spPr>
            <a:xfrm>
              <a:off x="579022" y="728129"/>
              <a:ext cx="3396101" cy="1357822"/>
            </a:xfrm>
            <a:prstGeom prst="rect">
              <a:avLst/>
            </a:prstGeom>
          </p:spPr>
          <p:txBody>
            <a:bodyPr lIns="0" tIns="0" rIns="0" bIns="0" rtlCol="0" anchor="t">
              <a:spAutoFit/>
            </a:bodyPr>
            <a:lstStyle/>
            <a:p>
              <a:pPr algn="l">
                <a:lnSpc>
                  <a:spcPts val="2625"/>
                </a:lnSpc>
              </a:pPr>
              <a:r>
                <a:rPr lang="en-US" sz="2187">
                  <a:solidFill>
                    <a:srgbClr val="000000"/>
                  </a:solidFill>
                  <a:latin typeface="Telegraf"/>
                  <a:ea typeface="Telegraf"/>
                  <a:cs typeface="Telegraf"/>
                  <a:sym typeface="Telegraf"/>
                </a:rPr>
                <a:t>Time managemaent and task prioritizing</a:t>
              </a:r>
            </a:p>
          </p:txBody>
        </p:sp>
      </p:grpSp>
      <p:grpSp>
        <p:nvGrpSpPr>
          <p:cNvPr id="23" name="Group 23"/>
          <p:cNvGrpSpPr/>
          <p:nvPr/>
        </p:nvGrpSpPr>
        <p:grpSpPr>
          <a:xfrm>
            <a:off x="2748792" y="7802986"/>
            <a:ext cx="3430340" cy="2131991"/>
            <a:chOff x="0" y="0"/>
            <a:chExt cx="4573787" cy="2842654"/>
          </a:xfrm>
        </p:grpSpPr>
        <p:grpSp>
          <p:nvGrpSpPr>
            <p:cNvPr id="24" name="Group 24"/>
            <p:cNvGrpSpPr/>
            <p:nvPr/>
          </p:nvGrpSpPr>
          <p:grpSpPr>
            <a:xfrm>
              <a:off x="0" y="0"/>
              <a:ext cx="4573787" cy="2842654"/>
              <a:chOff x="0" y="0"/>
              <a:chExt cx="2230515" cy="1386287"/>
            </a:xfrm>
          </p:grpSpPr>
          <p:sp>
            <p:nvSpPr>
              <p:cNvPr id="25" name="Freeform 25"/>
              <p:cNvSpPr/>
              <p:nvPr/>
            </p:nvSpPr>
            <p:spPr>
              <a:xfrm>
                <a:off x="6350" y="6350"/>
                <a:ext cx="2217815" cy="1373587"/>
              </a:xfrm>
              <a:custGeom>
                <a:avLst/>
                <a:gdLst/>
                <a:ahLst/>
                <a:cxnLst/>
                <a:rect l="l" t="t" r="r" b="b"/>
                <a:pathLst>
                  <a:path w="2217815" h="1373587">
                    <a:moveTo>
                      <a:pt x="2217815" y="271780"/>
                    </a:moveTo>
                    <a:lnTo>
                      <a:pt x="2217815" y="1373587"/>
                    </a:lnTo>
                    <a:lnTo>
                      <a:pt x="0" y="1373587"/>
                    </a:lnTo>
                    <a:lnTo>
                      <a:pt x="0" y="0"/>
                    </a:lnTo>
                    <a:lnTo>
                      <a:pt x="1946035" y="0"/>
                    </a:lnTo>
                    <a:close/>
                  </a:path>
                </a:pathLst>
              </a:custGeom>
              <a:solidFill>
                <a:srgbClr val="FDB7B7"/>
              </a:solidFill>
            </p:spPr>
            <p:txBody>
              <a:bodyPr/>
              <a:lstStyle/>
              <a:p>
                <a:endParaRPr lang="en-GB"/>
              </a:p>
            </p:txBody>
          </p:sp>
          <p:sp>
            <p:nvSpPr>
              <p:cNvPr id="26" name="Freeform 26"/>
              <p:cNvSpPr/>
              <p:nvPr/>
            </p:nvSpPr>
            <p:spPr>
              <a:xfrm>
                <a:off x="0" y="0"/>
                <a:ext cx="2230515" cy="1386287"/>
              </a:xfrm>
              <a:custGeom>
                <a:avLst/>
                <a:gdLst/>
                <a:ahLst/>
                <a:cxnLst/>
                <a:rect l="l" t="t" r="r" b="b"/>
                <a:pathLst>
                  <a:path w="2230515" h="1386287">
                    <a:moveTo>
                      <a:pt x="2230515" y="1386287"/>
                    </a:moveTo>
                    <a:lnTo>
                      <a:pt x="0" y="1386287"/>
                    </a:lnTo>
                    <a:lnTo>
                      <a:pt x="0" y="0"/>
                    </a:lnTo>
                    <a:lnTo>
                      <a:pt x="1954925" y="0"/>
                    </a:lnTo>
                    <a:lnTo>
                      <a:pt x="2230515" y="275590"/>
                    </a:lnTo>
                    <a:cubicBezTo>
                      <a:pt x="2230515" y="275590"/>
                      <a:pt x="2230515" y="1386287"/>
                      <a:pt x="2230515" y="1386287"/>
                    </a:cubicBezTo>
                    <a:close/>
                    <a:moveTo>
                      <a:pt x="12700" y="1373587"/>
                    </a:moveTo>
                    <a:lnTo>
                      <a:pt x="2217815" y="1373587"/>
                    </a:lnTo>
                    <a:lnTo>
                      <a:pt x="2217815" y="280670"/>
                    </a:lnTo>
                    <a:lnTo>
                      <a:pt x="1949845" y="12700"/>
                    </a:lnTo>
                    <a:lnTo>
                      <a:pt x="12700" y="12700"/>
                    </a:lnTo>
                    <a:lnTo>
                      <a:pt x="12700" y="1373587"/>
                    </a:lnTo>
                    <a:close/>
                  </a:path>
                </a:pathLst>
              </a:custGeom>
              <a:solidFill>
                <a:srgbClr val="000000"/>
              </a:solidFill>
            </p:spPr>
            <p:txBody>
              <a:bodyPr/>
              <a:lstStyle/>
              <a:p>
                <a:endParaRPr lang="en-GB"/>
              </a:p>
            </p:txBody>
          </p:sp>
        </p:grpSp>
        <p:sp>
          <p:nvSpPr>
            <p:cNvPr id="27" name="TextBox 27"/>
            <p:cNvSpPr txBox="1"/>
            <p:nvPr/>
          </p:nvSpPr>
          <p:spPr>
            <a:xfrm>
              <a:off x="581519" y="728129"/>
              <a:ext cx="3410748" cy="1357822"/>
            </a:xfrm>
            <a:prstGeom prst="rect">
              <a:avLst/>
            </a:prstGeom>
          </p:spPr>
          <p:txBody>
            <a:bodyPr lIns="0" tIns="0" rIns="0" bIns="0" rtlCol="0" anchor="t">
              <a:spAutoFit/>
            </a:bodyPr>
            <a:lstStyle/>
            <a:p>
              <a:pPr algn="l">
                <a:lnSpc>
                  <a:spcPts val="2625"/>
                </a:lnSpc>
              </a:pPr>
              <a:r>
                <a:rPr lang="en-US" sz="2187">
                  <a:solidFill>
                    <a:srgbClr val="000000"/>
                  </a:solidFill>
                  <a:latin typeface="Telegraf"/>
                  <a:ea typeface="Telegraf"/>
                  <a:cs typeface="Telegraf"/>
                  <a:sym typeface="Telegraf"/>
                </a:rPr>
                <a:t>The value of effective communication</a:t>
              </a:r>
            </a:p>
          </p:txBody>
        </p:sp>
      </p:grpSp>
      <p:grpSp>
        <p:nvGrpSpPr>
          <p:cNvPr id="28" name="Group 28"/>
          <p:cNvGrpSpPr/>
          <p:nvPr/>
        </p:nvGrpSpPr>
        <p:grpSpPr>
          <a:xfrm>
            <a:off x="10825034" y="2213499"/>
            <a:ext cx="3916449" cy="2131991"/>
            <a:chOff x="0" y="0"/>
            <a:chExt cx="5221932" cy="2842654"/>
          </a:xfrm>
        </p:grpSpPr>
        <p:grpSp>
          <p:nvGrpSpPr>
            <p:cNvPr id="29" name="Group 29"/>
            <p:cNvGrpSpPr/>
            <p:nvPr/>
          </p:nvGrpSpPr>
          <p:grpSpPr>
            <a:xfrm>
              <a:off x="0" y="0"/>
              <a:ext cx="5221932" cy="2842654"/>
              <a:chOff x="0" y="0"/>
              <a:chExt cx="2546598" cy="1386287"/>
            </a:xfrm>
          </p:grpSpPr>
          <p:sp>
            <p:nvSpPr>
              <p:cNvPr id="30" name="Freeform 30"/>
              <p:cNvSpPr/>
              <p:nvPr/>
            </p:nvSpPr>
            <p:spPr>
              <a:xfrm>
                <a:off x="6350" y="6350"/>
                <a:ext cx="2533898" cy="1373587"/>
              </a:xfrm>
              <a:custGeom>
                <a:avLst/>
                <a:gdLst/>
                <a:ahLst/>
                <a:cxnLst/>
                <a:rect l="l" t="t" r="r" b="b"/>
                <a:pathLst>
                  <a:path w="2533898" h="1373587">
                    <a:moveTo>
                      <a:pt x="2533898" y="271780"/>
                    </a:moveTo>
                    <a:lnTo>
                      <a:pt x="2533898" y="1373587"/>
                    </a:lnTo>
                    <a:lnTo>
                      <a:pt x="0" y="1373587"/>
                    </a:lnTo>
                    <a:lnTo>
                      <a:pt x="0" y="0"/>
                    </a:lnTo>
                    <a:lnTo>
                      <a:pt x="2262118" y="0"/>
                    </a:lnTo>
                    <a:close/>
                  </a:path>
                </a:pathLst>
              </a:custGeom>
              <a:solidFill>
                <a:srgbClr val="FDB7B7"/>
              </a:solidFill>
            </p:spPr>
            <p:txBody>
              <a:bodyPr/>
              <a:lstStyle/>
              <a:p>
                <a:endParaRPr lang="en-GB"/>
              </a:p>
            </p:txBody>
          </p:sp>
          <p:sp>
            <p:nvSpPr>
              <p:cNvPr id="31" name="Freeform 31"/>
              <p:cNvSpPr/>
              <p:nvPr/>
            </p:nvSpPr>
            <p:spPr>
              <a:xfrm>
                <a:off x="0" y="0"/>
                <a:ext cx="2546598" cy="1386287"/>
              </a:xfrm>
              <a:custGeom>
                <a:avLst/>
                <a:gdLst/>
                <a:ahLst/>
                <a:cxnLst/>
                <a:rect l="l" t="t" r="r" b="b"/>
                <a:pathLst>
                  <a:path w="2546598" h="1386287">
                    <a:moveTo>
                      <a:pt x="2546598" y="1386287"/>
                    </a:moveTo>
                    <a:lnTo>
                      <a:pt x="0" y="1386287"/>
                    </a:lnTo>
                    <a:lnTo>
                      <a:pt x="0" y="0"/>
                    </a:lnTo>
                    <a:lnTo>
                      <a:pt x="2271008" y="0"/>
                    </a:lnTo>
                    <a:lnTo>
                      <a:pt x="2546598" y="275590"/>
                    </a:lnTo>
                    <a:cubicBezTo>
                      <a:pt x="2546598" y="275590"/>
                      <a:pt x="2546598" y="1386287"/>
                      <a:pt x="2546598" y="1386287"/>
                    </a:cubicBezTo>
                    <a:close/>
                    <a:moveTo>
                      <a:pt x="12700" y="1373587"/>
                    </a:moveTo>
                    <a:lnTo>
                      <a:pt x="2533898" y="1373587"/>
                    </a:lnTo>
                    <a:lnTo>
                      <a:pt x="2533898" y="280670"/>
                    </a:lnTo>
                    <a:lnTo>
                      <a:pt x="2265928" y="12700"/>
                    </a:lnTo>
                    <a:lnTo>
                      <a:pt x="12700" y="12700"/>
                    </a:lnTo>
                    <a:lnTo>
                      <a:pt x="12700" y="1373587"/>
                    </a:lnTo>
                    <a:close/>
                  </a:path>
                </a:pathLst>
              </a:custGeom>
              <a:solidFill>
                <a:srgbClr val="000000"/>
              </a:solidFill>
            </p:spPr>
            <p:txBody>
              <a:bodyPr/>
              <a:lstStyle/>
              <a:p>
                <a:endParaRPr lang="en-GB"/>
              </a:p>
            </p:txBody>
          </p:sp>
        </p:grpSp>
        <p:sp>
          <p:nvSpPr>
            <p:cNvPr id="32" name="TextBox 32"/>
            <p:cNvSpPr txBox="1"/>
            <p:nvPr/>
          </p:nvSpPr>
          <p:spPr>
            <a:xfrm>
              <a:off x="663926" y="728129"/>
              <a:ext cx="3894080" cy="1357822"/>
            </a:xfrm>
            <a:prstGeom prst="rect">
              <a:avLst/>
            </a:prstGeom>
          </p:spPr>
          <p:txBody>
            <a:bodyPr lIns="0" tIns="0" rIns="0" bIns="0" rtlCol="0" anchor="t">
              <a:spAutoFit/>
            </a:bodyPr>
            <a:lstStyle/>
            <a:p>
              <a:pPr algn="l">
                <a:lnSpc>
                  <a:spcPts val="2625"/>
                </a:lnSpc>
              </a:pPr>
              <a:r>
                <a:rPr lang="en-US" sz="2187">
                  <a:solidFill>
                    <a:srgbClr val="000000"/>
                  </a:solidFill>
                  <a:latin typeface="Telegraf"/>
                  <a:ea typeface="Telegraf"/>
                  <a:cs typeface="Telegraf"/>
                  <a:sym typeface="Telegraf"/>
                </a:rPr>
                <a:t>Recognizing problems as oportunities to improve workflows</a:t>
              </a:r>
            </a:p>
          </p:txBody>
        </p:sp>
      </p:grpSp>
      <p:grpSp>
        <p:nvGrpSpPr>
          <p:cNvPr id="33" name="Group 33"/>
          <p:cNvGrpSpPr/>
          <p:nvPr/>
        </p:nvGrpSpPr>
        <p:grpSpPr>
          <a:xfrm rot="-5400000">
            <a:off x="-10618659" y="643051"/>
            <a:ext cx="19615407" cy="3895402"/>
            <a:chOff x="0" y="0"/>
            <a:chExt cx="5166198" cy="1025950"/>
          </a:xfrm>
        </p:grpSpPr>
        <p:sp>
          <p:nvSpPr>
            <p:cNvPr id="34" name="Freeform 34"/>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35" name="TextBox 35"/>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2288421" y="1047702"/>
            <a:ext cx="10838573" cy="1543050"/>
            <a:chOff x="0" y="0"/>
            <a:chExt cx="2854604" cy="406400"/>
          </a:xfrm>
        </p:grpSpPr>
        <p:sp>
          <p:nvSpPr>
            <p:cNvPr id="37" name="Freeform 37"/>
            <p:cNvSpPr/>
            <p:nvPr/>
          </p:nvSpPr>
          <p:spPr>
            <a:xfrm>
              <a:off x="0" y="0"/>
              <a:ext cx="2854603" cy="406400"/>
            </a:xfrm>
            <a:custGeom>
              <a:avLst/>
              <a:gdLst/>
              <a:ahLst/>
              <a:cxnLst/>
              <a:rect l="l" t="t" r="r" b="b"/>
              <a:pathLst>
                <a:path w="2854603" h="406400">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txBody>
            <a:bodyPr/>
            <a:lstStyle/>
            <a:p>
              <a:endParaRPr lang="en-GB"/>
            </a:p>
          </p:txBody>
        </p:sp>
        <p:sp>
          <p:nvSpPr>
            <p:cNvPr id="38" name="TextBox 38"/>
            <p:cNvSpPr txBox="1"/>
            <p:nvPr/>
          </p:nvSpPr>
          <p:spPr>
            <a:xfrm>
              <a:off x="0" y="-47625"/>
              <a:ext cx="2854604" cy="454025"/>
            </a:xfrm>
            <a:prstGeom prst="rect">
              <a:avLst/>
            </a:prstGeom>
          </p:spPr>
          <p:txBody>
            <a:bodyPr lIns="50800" tIns="50800" rIns="50800" bIns="50800" rtlCol="0" anchor="ctr"/>
            <a:lstStyle/>
            <a:p>
              <a:pPr algn="ctr">
                <a:lnSpc>
                  <a:spcPts val="2800"/>
                </a:lnSpc>
              </a:pPr>
              <a:endParaRPr/>
            </a:p>
          </p:txBody>
        </p:sp>
      </p:grpSp>
      <p:sp>
        <p:nvSpPr>
          <p:cNvPr id="39" name="Freeform 39"/>
          <p:cNvSpPr/>
          <p:nvPr/>
        </p:nvSpPr>
        <p:spPr>
          <a:xfrm>
            <a:off x="188399" y="1263342"/>
            <a:ext cx="1459365" cy="1111771"/>
          </a:xfrm>
          <a:custGeom>
            <a:avLst/>
            <a:gdLst/>
            <a:ahLst/>
            <a:cxnLst/>
            <a:rect l="l" t="t" r="r" b="b"/>
            <a:pathLst>
              <a:path w="1459365" h="1111771">
                <a:moveTo>
                  <a:pt x="0" y="0"/>
                </a:moveTo>
                <a:lnTo>
                  <a:pt x="1459365" y="0"/>
                </a:lnTo>
                <a:lnTo>
                  <a:pt x="1459365" y="1111771"/>
                </a:lnTo>
                <a:lnTo>
                  <a:pt x="0" y="1111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0" name="TextBox 40"/>
          <p:cNvSpPr txBox="1"/>
          <p:nvPr/>
        </p:nvSpPr>
        <p:spPr>
          <a:xfrm>
            <a:off x="1767140" y="1510681"/>
            <a:ext cx="7087588" cy="702818"/>
          </a:xfrm>
          <a:prstGeom prst="rect">
            <a:avLst/>
          </a:prstGeom>
        </p:spPr>
        <p:txBody>
          <a:bodyPr lIns="0" tIns="0" rIns="0" bIns="0" rtlCol="0" anchor="t">
            <a:spAutoFit/>
          </a:bodyPr>
          <a:lstStyle/>
          <a:p>
            <a:pPr algn="l">
              <a:lnSpc>
                <a:spcPts val="5355"/>
              </a:lnSpc>
            </a:pPr>
            <a:r>
              <a:rPr lang="en-US" sz="5199" b="1" spc="166">
                <a:solidFill>
                  <a:srgbClr val="01003B"/>
                </a:solidFill>
                <a:latin typeface="Be Vietnam Ultra-Bold"/>
                <a:ea typeface="Be Vietnam Ultra-Bold"/>
                <a:cs typeface="Be Vietnam Ultra-Bold"/>
                <a:sym typeface="Be Vietnam Ultra-Bold"/>
              </a:rPr>
              <a:t>LESSONS LEARNED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flipV="1">
            <a:off x="11083240" y="-278467"/>
            <a:ext cx="7479071" cy="11923156"/>
          </a:xfrm>
          <a:custGeom>
            <a:avLst/>
            <a:gdLst/>
            <a:ahLst/>
            <a:cxnLst/>
            <a:rect l="l" t="t" r="r" b="b"/>
            <a:pathLst>
              <a:path w="7479071" h="11923156">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rot="5400000">
            <a:off x="-7193679" y="3239326"/>
            <a:ext cx="12549356" cy="3895402"/>
            <a:chOff x="0" y="0"/>
            <a:chExt cx="3305180" cy="1025950"/>
          </a:xfrm>
        </p:grpSpPr>
        <p:sp>
          <p:nvSpPr>
            <p:cNvPr id="5" name="Freeform 5"/>
            <p:cNvSpPr/>
            <p:nvPr/>
          </p:nvSpPr>
          <p:spPr>
            <a:xfrm>
              <a:off x="0" y="0"/>
              <a:ext cx="3305180" cy="1025949"/>
            </a:xfrm>
            <a:custGeom>
              <a:avLst/>
              <a:gdLst/>
              <a:ahLst/>
              <a:cxnLst/>
              <a:rect l="l" t="t" r="r" b="b"/>
              <a:pathLst>
                <a:path w="3305180" h="1025949">
                  <a:moveTo>
                    <a:pt x="0" y="0"/>
                  </a:moveTo>
                  <a:lnTo>
                    <a:pt x="3305180" y="0"/>
                  </a:lnTo>
                  <a:lnTo>
                    <a:pt x="3305180" y="1025949"/>
                  </a:lnTo>
                  <a:lnTo>
                    <a:pt x="0" y="1025949"/>
                  </a:lnTo>
                  <a:close/>
                </a:path>
              </a:pathLst>
            </a:custGeom>
            <a:solidFill>
              <a:srgbClr val="195759"/>
            </a:solidFill>
          </p:spPr>
          <p:txBody>
            <a:bodyPr/>
            <a:lstStyle/>
            <a:p>
              <a:endParaRPr lang="en-GB"/>
            </a:p>
          </p:txBody>
        </p:sp>
        <p:sp>
          <p:nvSpPr>
            <p:cNvPr id="6" name="TextBox 6"/>
            <p:cNvSpPr txBox="1"/>
            <p:nvPr/>
          </p:nvSpPr>
          <p:spPr>
            <a:xfrm>
              <a:off x="0" y="-47625"/>
              <a:ext cx="3305180" cy="107357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2786614" y="4603824"/>
            <a:ext cx="12221083" cy="974578"/>
          </a:xfrm>
          <a:prstGeom prst="rect">
            <a:avLst/>
          </a:prstGeom>
        </p:spPr>
        <p:txBody>
          <a:bodyPr lIns="0" tIns="0" rIns="0" bIns="0" rtlCol="0" anchor="t">
            <a:spAutoFit/>
          </a:bodyPr>
          <a:lstStyle/>
          <a:p>
            <a:pPr algn="l">
              <a:lnSpc>
                <a:spcPts val="4004"/>
              </a:lnSpc>
            </a:pPr>
            <a:r>
              <a:rPr lang="en-US" sz="2502" dirty="0">
                <a:solidFill>
                  <a:srgbClr val="01003B"/>
                </a:solidFill>
                <a:latin typeface="Be Vietnam"/>
                <a:ea typeface="Be Vietnam"/>
                <a:cs typeface="Be Vietnam"/>
                <a:sym typeface="Be Vietnam"/>
              </a:rPr>
              <a:t>I recommend allotting at least one-to-two months for trainees to work alongside technicians before starting the On-the-Job Training (OJT)</a:t>
            </a:r>
          </a:p>
        </p:txBody>
      </p:sp>
      <p:sp>
        <p:nvSpPr>
          <p:cNvPr id="8" name="Freeform 8"/>
          <p:cNvSpPr/>
          <p:nvPr/>
        </p:nvSpPr>
        <p:spPr>
          <a:xfrm>
            <a:off x="1410718" y="4583384"/>
            <a:ext cx="1101924" cy="1207287"/>
          </a:xfrm>
          <a:custGeom>
            <a:avLst/>
            <a:gdLst/>
            <a:ahLst/>
            <a:cxnLst/>
            <a:rect l="l" t="t" r="r" b="b"/>
            <a:pathLst>
              <a:path w="1101924" h="1207287">
                <a:moveTo>
                  <a:pt x="0" y="0"/>
                </a:moveTo>
                <a:lnTo>
                  <a:pt x="1101924" y="0"/>
                </a:lnTo>
                <a:lnTo>
                  <a:pt x="1101924" y="1207287"/>
                </a:lnTo>
                <a:lnTo>
                  <a:pt x="0" y="12072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9" name="Group 9"/>
          <p:cNvGrpSpPr/>
          <p:nvPr/>
        </p:nvGrpSpPr>
        <p:grpSpPr>
          <a:xfrm rot="-5400000">
            <a:off x="-10618659" y="643051"/>
            <a:ext cx="19615407" cy="3895402"/>
            <a:chOff x="0" y="0"/>
            <a:chExt cx="5166198" cy="1025950"/>
          </a:xfrm>
        </p:grpSpPr>
        <p:sp>
          <p:nvSpPr>
            <p:cNvPr id="10" name="Freeform 10"/>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11" name="TextBox 11"/>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949618" y="2226148"/>
            <a:ext cx="10838573" cy="1543050"/>
            <a:chOff x="0" y="0"/>
            <a:chExt cx="2854604" cy="406400"/>
          </a:xfrm>
        </p:grpSpPr>
        <p:sp>
          <p:nvSpPr>
            <p:cNvPr id="13" name="Freeform 13"/>
            <p:cNvSpPr/>
            <p:nvPr/>
          </p:nvSpPr>
          <p:spPr>
            <a:xfrm>
              <a:off x="0" y="0"/>
              <a:ext cx="2854603" cy="406400"/>
            </a:xfrm>
            <a:custGeom>
              <a:avLst/>
              <a:gdLst/>
              <a:ahLst/>
              <a:cxnLst/>
              <a:rect l="l" t="t" r="r" b="b"/>
              <a:pathLst>
                <a:path w="2854603" h="406400">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txBody>
            <a:bodyPr/>
            <a:lstStyle/>
            <a:p>
              <a:endParaRPr lang="en-GB"/>
            </a:p>
          </p:txBody>
        </p:sp>
        <p:sp>
          <p:nvSpPr>
            <p:cNvPr id="14" name="TextBox 14"/>
            <p:cNvSpPr txBox="1"/>
            <p:nvPr/>
          </p:nvSpPr>
          <p:spPr>
            <a:xfrm>
              <a:off x="0" y="-47625"/>
              <a:ext cx="2854604" cy="454025"/>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1074804" y="2689126"/>
            <a:ext cx="7087588" cy="702818"/>
          </a:xfrm>
          <a:prstGeom prst="rect">
            <a:avLst/>
          </a:prstGeom>
        </p:spPr>
        <p:txBody>
          <a:bodyPr lIns="0" tIns="0" rIns="0" bIns="0" rtlCol="0" anchor="t">
            <a:spAutoFit/>
          </a:bodyPr>
          <a:lstStyle/>
          <a:p>
            <a:pPr algn="l">
              <a:lnSpc>
                <a:spcPts val="5355"/>
              </a:lnSpc>
            </a:pPr>
            <a:r>
              <a:rPr lang="en-US" sz="5199" b="1" spc="166">
                <a:solidFill>
                  <a:srgbClr val="01003B"/>
                </a:solidFill>
                <a:latin typeface="Be Vietnam Ultra-Bold"/>
                <a:ea typeface="Be Vietnam Ultra-Bold"/>
                <a:cs typeface="Be Vietnam Ultra-Bold"/>
                <a:sym typeface="Be Vietnam Ultra-Bold"/>
              </a:rPr>
              <a:t>RECOMMONDATIONS</a:t>
            </a:r>
          </a:p>
        </p:txBody>
      </p:sp>
      <p:sp>
        <p:nvSpPr>
          <p:cNvPr id="16" name="Freeform 16"/>
          <p:cNvSpPr/>
          <p:nvPr/>
        </p:nvSpPr>
        <p:spPr>
          <a:xfrm>
            <a:off x="1456814" y="6981296"/>
            <a:ext cx="1055827" cy="1207287"/>
          </a:xfrm>
          <a:custGeom>
            <a:avLst/>
            <a:gdLst/>
            <a:ahLst/>
            <a:cxnLst/>
            <a:rect l="l" t="t" r="r" b="b"/>
            <a:pathLst>
              <a:path w="1055827" h="1207287">
                <a:moveTo>
                  <a:pt x="0" y="0"/>
                </a:moveTo>
                <a:lnTo>
                  <a:pt x="1055828" y="0"/>
                </a:lnTo>
                <a:lnTo>
                  <a:pt x="1055828" y="1207286"/>
                </a:lnTo>
                <a:lnTo>
                  <a:pt x="0" y="1207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7" name="TextBox 17"/>
          <p:cNvSpPr txBox="1"/>
          <p:nvPr/>
        </p:nvSpPr>
        <p:spPr>
          <a:xfrm>
            <a:off x="2836492" y="7045263"/>
            <a:ext cx="12221083" cy="974578"/>
          </a:xfrm>
          <a:prstGeom prst="rect">
            <a:avLst/>
          </a:prstGeom>
        </p:spPr>
        <p:txBody>
          <a:bodyPr lIns="0" tIns="0" rIns="0" bIns="0" rtlCol="0" anchor="t">
            <a:spAutoFit/>
          </a:bodyPr>
          <a:lstStyle/>
          <a:p>
            <a:pPr algn="l">
              <a:lnSpc>
                <a:spcPts val="4004"/>
              </a:lnSpc>
            </a:pPr>
            <a:r>
              <a:rPr lang="en-US" sz="2502">
                <a:solidFill>
                  <a:srgbClr val="01003B"/>
                </a:solidFill>
                <a:latin typeface="Be Vietnam"/>
                <a:ea typeface="Be Vietnam"/>
                <a:cs typeface="Be Vietnam"/>
                <a:sym typeface="Be Vietnam"/>
              </a:rPr>
              <a:t>Providing trainees with learning materials such as computer-based training</a:t>
            </a:r>
          </a:p>
          <a:p>
            <a:pPr algn="l">
              <a:lnSpc>
                <a:spcPts val="4004"/>
              </a:lnSpc>
            </a:pPr>
            <a:r>
              <a:rPr lang="en-US" sz="2502">
                <a:solidFill>
                  <a:srgbClr val="01003B"/>
                </a:solidFill>
                <a:latin typeface="Be Vietnam"/>
                <a:ea typeface="Be Vietnam"/>
                <a:cs typeface="Be Vietnam"/>
                <a:sym typeface="Be Vietnam"/>
              </a:rPr>
              <a:t>(CBT) modules and simulations would be highly beneficial.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599155" y="-3283094"/>
            <a:ext cx="19615407" cy="4281840"/>
            <a:chOff x="0" y="0"/>
            <a:chExt cx="5166198" cy="1127727"/>
          </a:xfrm>
        </p:grpSpPr>
        <p:sp>
          <p:nvSpPr>
            <p:cNvPr id="4" name="Freeform 4"/>
            <p:cNvSpPr/>
            <p:nvPr/>
          </p:nvSpPr>
          <p:spPr>
            <a:xfrm>
              <a:off x="0" y="0"/>
              <a:ext cx="5166198" cy="1127727"/>
            </a:xfrm>
            <a:custGeom>
              <a:avLst/>
              <a:gdLst/>
              <a:ahLst/>
              <a:cxnLst/>
              <a:rect l="l" t="t" r="r" b="b"/>
              <a:pathLst>
                <a:path w="5166198" h="1127727">
                  <a:moveTo>
                    <a:pt x="0" y="0"/>
                  </a:moveTo>
                  <a:lnTo>
                    <a:pt x="5166198" y="0"/>
                  </a:lnTo>
                  <a:lnTo>
                    <a:pt x="5166198" y="1127727"/>
                  </a:lnTo>
                  <a:lnTo>
                    <a:pt x="0" y="1127727"/>
                  </a:lnTo>
                  <a:close/>
                </a:path>
              </a:pathLst>
            </a:custGeom>
            <a:solidFill>
              <a:srgbClr val="195759"/>
            </a:solidFill>
          </p:spPr>
          <p:txBody>
            <a:bodyPr/>
            <a:lstStyle/>
            <a:p>
              <a:endParaRPr lang="en-GB"/>
            </a:p>
          </p:txBody>
        </p:sp>
        <p:sp>
          <p:nvSpPr>
            <p:cNvPr id="5" name="TextBox 5"/>
            <p:cNvSpPr txBox="1"/>
            <p:nvPr/>
          </p:nvSpPr>
          <p:spPr>
            <a:xfrm>
              <a:off x="0" y="-47625"/>
              <a:ext cx="5166198" cy="117535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rot="8100000">
            <a:off x="-1793629" y="1798313"/>
            <a:ext cx="2388948" cy="2388948"/>
            <a:chOff x="0" y="0"/>
            <a:chExt cx="812800" cy="812800"/>
          </a:xfrm>
        </p:grpSpPr>
        <p:sp>
          <p:nvSpPr>
            <p:cNvPr id="7" name="Freeform 7"/>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txBody>
            <a:bodyPr/>
            <a:lstStyle/>
            <a:p>
              <a:endParaRPr lang="en-GB"/>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rot="2700000">
            <a:off x="252683" y="-845733"/>
            <a:ext cx="3895116" cy="3895116"/>
            <a:chOff x="0" y="0"/>
            <a:chExt cx="812800" cy="812800"/>
          </a:xfrm>
        </p:grpSpPr>
        <p:sp>
          <p:nvSpPr>
            <p:cNvPr id="10" name="Freeform 10"/>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rot="8100000">
            <a:off x="3410361" y="1734379"/>
            <a:ext cx="1042499" cy="1042499"/>
            <a:chOff x="0" y="0"/>
            <a:chExt cx="812800" cy="812800"/>
          </a:xfrm>
        </p:grpSpPr>
        <p:sp>
          <p:nvSpPr>
            <p:cNvPr id="13" name="Freeform 13"/>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txBody>
            <a:bodyPr/>
            <a:lstStyle/>
            <a:p>
              <a:endParaRPr lang="en-GB"/>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2759696" y="8163439"/>
            <a:ext cx="2814884" cy="429910"/>
          </a:xfrm>
          <a:custGeom>
            <a:avLst/>
            <a:gdLst/>
            <a:ahLst/>
            <a:cxnLst/>
            <a:rect l="l" t="t" r="r" b="b"/>
            <a:pathLst>
              <a:path w="2814884" h="429910">
                <a:moveTo>
                  <a:pt x="0" y="0"/>
                </a:moveTo>
                <a:lnTo>
                  <a:pt x="2814884" y="0"/>
                </a:lnTo>
                <a:lnTo>
                  <a:pt x="2814884" y="429909"/>
                </a:lnTo>
                <a:lnTo>
                  <a:pt x="0" y="429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6" name="Group 16"/>
          <p:cNvGrpSpPr/>
          <p:nvPr/>
        </p:nvGrpSpPr>
        <p:grpSpPr>
          <a:xfrm>
            <a:off x="3769413" y="1840978"/>
            <a:ext cx="14138032" cy="1998818"/>
            <a:chOff x="0" y="0"/>
            <a:chExt cx="4442509" cy="628077"/>
          </a:xfrm>
        </p:grpSpPr>
        <p:sp>
          <p:nvSpPr>
            <p:cNvPr id="17" name="Freeform 17"/>
            <p:cNvSpPr/>
            <p:nvPr/>
          </p:nvSpPr>
          <p:spPr>
            <a:xfrm>
              <a:off x="0" y="0"/>
              <a:ext cx="4442509" cy="628077"/>
            </a:xfrm>
            <a:custGeom>
              <a:avLst/>
              <a:gdLst/>
              <a:ahLst/>
              <a:cxnLst/>
              <a:rect l="l" t="t" r="r" b="b"/>
              <a:pathLst>
                <a:path w="4442509" h="628077">
                  <a:moveTo>
                    <a:pt x="7666" y="0"/>
                  </a:moveTo>
                  <a:lnTo>
                    <a:pt x="4434843" y="0"/>
                  </a:lnTo>
                  <a:cubicBezTo>
                    <a:pt x="4436876" y="0"/>
                    <a:pt x="4438826" y="808"/>
                    <a:pt x="4440264" y="2245"/>
                  </a:cubicBezTo>
                  <a:cubicBezTo>
                    <a:pt x="4441701" y="3683"/>
                    <a:pt x="4442509" y="5633"/>
                    <a:pt x="4442509" y="7666"/>
                  </a:cubicBezTo>
                  <a:lnTo>
                    <a:pt x="4442509" y="620410"/>
                  </a:lnTo>
                  <a:cubicBezTo>
                    <a:pt x="4442509" y="624644"/>
                    <a:pt x="4439077" y="628077"/>
                    <a:pt x="4434843" y="628077"/>
                  </a:cubicBezTo>
                  <a:lnTo>
                    <a:pt x="7666" y="628077"/>
                  </a:lnTo>
                  <a:cubicBezTo>
                    <a:pt x="3432" y="628077"/>
                    <a:pt x="0" y="624644"/>
                    <a:pt x="0" y="620410"/>
                  </a:cubicBezTo>
                  <a:lnTo>
                    <a:pt x="0" y="7666"/>
                  </a:lnTo>
                  <a:cubicBezTo>
                    <a:pt x="0" y="3432"/>
                    <a:pt x="3432" y="0"/>
                    <a:pt x="7666" y="0"/>
                  </a:cubicBezTo>
                  <a:close/>
                </a:path>
              </a:pathLst>
            </a:custGeom>
            <a:solidFill>
              <a:srgbClr val="000000">
                <a:alpha val="0"/>
              </a:srgbClr>
            </a:solidFill>
            <a:ln w="95250" cap="sq">
              <a:solidFill>
                <a:srgbClr val="195759"/>
              </a:solidFill>
              <a:prstDash val="solid"/>
              <a:miter/>
            </a:ln>
          </p:spPr>
          <p:txBody>
            <a:bodyPr/>
            <a:lstStyle/>
            <a:p>
              <a:endParaRPr lang="en-GB"/>
            </a:p>
          </p:txBody>
        </p:sp>
        <p:sp>
          <p:nvSpPr>
            <p:cNvPr id="18" name="TextBox 18"/>
            <p:cNvSpPr txBox="1"/>
            <p:nvPr/>
          </p:nvSpPr>
          <p:spPr>
            <a:xfrm>
              <a:off x="0" y="-47625"/>
              <a:ext cx="4442509" cy="675702"/>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a:off x="11907077" y="8163439"/>
            <a:ext cx="2814884" cy="429910"/>
          </a:xfrm>
          <a:custGeom>
            <a:avLst/>
            <a:gdLst/>
            <a:ahLst/>
            <a:cxnLst/>
            <a:rect l="l" t="t" r="r" b="b"/>
            <a:pathLst>
              <a:path w="2814884" h="429910">
                <a:moveTo>
                  <a:pt x="0" y="0"/>
                </a:moveTo>
                <a:lnTo>
                  <a:pt x="2814884" y="0"/>
                </a:lnTo>
                <a:lnTo>
                  <a:pt x="2814884" y="429909"/>
                </a:lnTo>
                <a:lnTo>
                  <a:pt x="0" y="429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20" name="TextBox 20"/>
          <p:cNvSpPr txBox="1"/>
          <p:nvPr/>
        </p:nvSpPr>
        <p:spPr>
          <a:xfrm>
            <a:off x="4314444" y="2200257"/>
            <a:ext cx="12944856"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ACKNOWLEDGEMENT</a:t>
            </a:r>
          </a:p>
        </p:txBody>
      </p:sp>
      <p:sp>
        <p:nvSpPr>
          <p:cNvPr id="21" name="TextBox 21"/>
          <p:cNvSpPr txBox="1"/>
          <p:nvPr/>
        </p:nvSpPr>
        <p:spPr>
          <a:xfrm>
            <a:off x="827826" y="5095875"/>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MCC TEAMS</a:t>
            </a:r>
          </a:p>
        </p:txBody>
      </p:sp>
      <p:sp>
        <p:nvSpPr>
          <p:cNvPr id="22" name="TextBox 22"/>
          <p:cNvSpPr txBox="1"/>
          <p:nvPr/>
        </p:nvSpPr>
        <p:spPr>
          <a:xfrm>
            <a:off x="717396" y="5772817"/>
            <a:ext cx="7734256" cy="2188438"/>
          </a:xfrm>
          <a:prstGeom prst="rect">
            <a:avLst/>
          </a:prstGeom>
        </p:spPr>
        <p:txBody>
          <a:bodyPr lIns="0" tIns="0" rIns="0" bIns="0" rtlCol="0" anchor="t">
            <a:spAutoFit/>
          </a:bodyPr>
          <a:lstStyle/>
          <a:p>
            <a:pPr algn="just">
              <a:lnSpc>
                <a:spcPts val="2488"/>
              </a:lnSpc>
            </a:pPr>
            <a:r>
              <a:rPr lang="en-US" sz="1870">
                <a:solidFill>
                  <a:srgbClr val="01003B"/>
                </a:solidFill>
                <a:latin typeface="Be Vietnam"/>
                <a:ea typeface="Be Vietnam"/>
                <a:cs typeface="Be Vietnam"/>
                <a:sym typeface="Be Vietnam"/>
              </a:rPr>
              <a:t>I would like to extend my sincere gratitude to our team leader, Tewodros Ambaye, my coach, Getu Zerihun, and my seniors,  Abel Admasu, Habtamu Berhanu,and Tewodros Gezu, as well as the entire MCC team for their invaluable guidance and support throughout the program. Their mentorship played a crucial role in helping me navigate my training and achieve success during my OJT at Ethiopian Airlines.</a:t>
            </a:r>
          </a:p>
        </p:txBody>
      </p:sp>
      <p:sp>
        <p:nvSpPr>
          <p:cNvPr id="23" name="TextBox 23"/>
          <p:cNvSpPr txBox="1"/>
          <p:nvPr/>
        </p:nvSpPr>
        <p:spPr>
          <a:xfrm>
            <a:off x="9208549" y="5095875"/>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Aviation Unversity</a:t>
            </a:r>
          </a:p>
        </p:txBody>
      </p:sp>
      <p:sp>
        <p:nvSpPr>
          <p:cNvPr id="24" name="TextBox 24"/>
          <p:cNvSpPr txBox="1"/>
          <p:nvPr/>
        </p:nvSpPr>
        <p:spPr>
          <a:xfrm>
            <a:off x="9208549" y="5730288"/>
            <a:ext cx="8551591" cy="931138"/>
          </a:xfrm>
          <a:prstGeom prst="rect">
            <a:avLst/>
          </a:prstGeom>
        </p:spPr>
        <p:txBody>
          <a:bodyPr lIns="0" tIns="0" rIns="0" bIns="0" rtlCol="0" anchor="t">
            <a:spAutoFit/>
          </a:bodyPr>
          <a:lstStyle/>
          <a:p>
            <a:pPr algn="just">
              <a:lnSpc>
                <a:spcPts val="2488"/>
              </a:lnSpc>
            </a:pPr>
            <a:r>
              <a:rPr lang="en-US" sz="1870">
                <a:solidFill>
                  <a:srgbClr val="01003B"/>
                </a:solidFill>
                <a:latin typeface="Be Vietnam"/>
                <a:ea typeface="Be Vietnam"/>
                <a:cs typeface="Be Vietnam"/>
                <a:sym typeface="Be Vietnam"/>
              </a:rPr>
              <a:t>I would like to thank my instructors at Aviation University for familiarizing me with the company's history, culture, and rules, which laid the groundwork for my professional growth during this program.</a:t>
            </a:r>
          </a:p>
        </p:txBody>
      </p:sp>
      <p:pic>
        <p:nvPicPr>
          <p:cNvPr id="26" name="Picture 25">
            <a:extLst>
              <a:ext uri="{FF2B5EF4-FFF2-40B4-BE49-F238E27FC236}">
                <a16:creationId xmlns:a16="http://schemas.microsoft.com/office/drawing/2014/main" id="{202E8FCD-7D25-6660-CCE9-05BE9D27108C}"/>
              </a:ext>
            </a:extLst>
          </p:cNvPr>
          <p:cNvPicPr>
            <a:picLocks noChangeAspect="1"/>
          </p:cNvPicPr>
          <p:nvPr/>
        </p:nvPicPr>
        <p:blipFill>
          <a:blip r:embed="rId5"/>
          <a:srcRect l="13486" t="28155" r="21183"/>
          <a:stretch/>
        </p:blipFill>
        <p:spPr>
          <a:xfrm>
            <a:off x="6380925" y="7961254"/>
            <a:ext cx="5277676" cy="23338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7F1"/>
        </a:solidFill>
        <a:effectLst/>
      </p:bgPr>
    </p:bg>
    <p:spTree>
      <p:nvGrpSpPr>
        <p:cNvPr id="1" name=""/>
        <p:cNvGrpSpPr/>
        <p:nvPr/>
      </p:nvGrpSpPr>
      <p:grpSpPr>
        <a:xfrm>
          <a:off x="0" y="0"/>
          <a:ext cx="0" cy="0"/>
          <a:chOff x="0" y="0"/>
          <a:chExt cx="0" cy="0"/>
        </a:xfrm>
      </p:grpSpPr>
      <p:sp>
        <p:nvSpPr>
          <p:cNvPr id="2" name="Freeform 2"/>
          <p:cNvSpPr/>
          <p:nvPr/>
        </p:nvSpPr>
        <p:spPr>
          <a:xfrm rot="-6310306">
            <a:off x="1195431" y="-4429012"/>
            <a:ext cx="4573962" cy="8858024"/>
          </a:xfrm>
          <a:custGeom>
            <a:avLst/>
            <a:gdLst/>
            <a:ahLst/>
            <a:cxnLst/>
            <a:rect l="l" t="t" r="r" b="b"/>
            <a:pathLst>
              <a:path w="4573962" h="8858024">
                <a:moveTo>
                  <a:pt x="0" y="0"/>
                </a:moveTo>
                <a:lnTo>
                  <a:pt x="4573962" y="0"/>
                </a:lnTo>
                <a:lnTo>
                  <a:pt x="4573962" y="8858024"/>
                </a:lnTo>
                <a:lnTo>
                  <a:pt x="0" y="8858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6284813" flipH="1" flipV="1">
            <a:off x="14732048" y="5647115"/>
            <a:ext cx="4573962" cy="8858024"/>
          </a:xfrm>
          <a:custGeom>
            <a:avLst/>
            <a:gdLst/>
            <a:ahLst/>
            <a:cxnLst/>
            <a:rect l="l" t="t" r="r" b="b"/>
            <a:pathLst>
              <a:path w="4573962" h="8858024">
                <a:moveTo>
                  <a:pt x="4573962" y="8858024"/>
                </a:moveTo>
                <a:lnTo>
                  <a:pt x="0" y="8858024"/>
                </a:lnTo>
                <a:lnTo>
                  <a:pt x="0" y="0"/>
                </a:lnTo>
                <a:lnTo>
                  <a:pt x="4573962" y="0"/>
                </a:lnTo>
                <a:lnTo>
                  <a:pt x="4573962" y="885802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rot="-5015510" flipH="1">
            <a:off x="7862017" y="6640895"/>
            <a:ext cx="4573962" cy="8858024"/>
          </a:xfrm>
          <a:custGeom>
            <a:avLst/>
            <a:gdLst/>
            <a:ahLst/>
            <a:cxnLst/>
            <a:rect l="l" t="t" r="r" b="b"/>
            <a:pathLst>
              <a:path w="4573962" h="8858024">
                <a:moveTo>
                  <a:pt x="4573961" y="0"/>
                </a:moveTo>
                <a:lnTo>
                  <a:pt x="0" y="0"/>
                </a:lnTo>
                <a:lnTo>
                  <a:pt x="0" y="8858025"/>
                </a:lnTo>
                <a:lnTo>
                  <a:pt x="4573961" y="8858025"/>
                </a:lnTo>
                <a:lnTo>
                  <a:pt x="45739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5" name="Group 5"/>
          <p:cNvGrpSpPr/>
          <p:nvPr/>
        </p:nvGrpSpPr>
        <p:grpSpPr>
          <a:xfrm rot="-5400000">
            <a:off x="6790018" y="-625686"/>
            <a:ext cx="4707964" cy="11534097"/>
            <a:chOff x="0" y="0"/>
            <a:chExt cx="1426210" cy="3494089"/>
          </a:xfrm>
        </p:grpSpPr>
        <p:sp>
          <p:nvSpPr>
            <p:cNvPr id="6" name="Freeform 6"/>
            <p:cNvSpPr/>
            <p:nvPr/>
          </p:nvSpPr>
          <p:spPr>
            <a:xfrm>
              <a:off x="-127" y="127"/>
              <a:ext cx="1426083" cy="3501074"/>
            </a:xfrm>
            <a:custGeom>
              <a:avLst/>
              <a:gdLst/>
              <a:ahLst/>
              <a:cxnLst/>
              <a:rect l="l" t="t" r="r" b="b"/>
              <a:pathLst>
                <a:path w="1426083" h="3501074">
                  <a:moveTo>
                    <a:pt x="1025017" y="3488374"/>
                  </a:moveTo>
                  <a:cubicBezTo>
                    <a:pt x="969137" y="3501074"/>
                    <a:pt x="943737" y="3488374"/>
                    <a:pt x="886587" y="3488374"/>
                  </a:cubicBezTo>
                  <a:cubicBezTo>
                    <a:pt x="829437" y="3488374"/>
                    <a:pt x="738378" y="3475674"/>
                    <a:pt x="738378" y="3475674"/>
                  </a:cubicBezTo>
                  <a:lnTo>
                    <a:pt x="707771" y="3475674"/>
                  </a:lnTo>
                  <a:lnTo>
                    <a:pt x="631063" y="3462974"/>
                  </a:lnTo>
                  <a:cubicBezTo>
                    <a:pt x="631063" y="3462974"/>
                    <a:pt x="533400" y="3475674"/>
                    <a:pt x="457581" y="3462974"/>
                  </a:cubicBezTo>
                  <a:cubicBezTo>
                    <a:pt x="381762" y="3450274"/>
                    <a:pt x="296418" y="3462974"/>
                    <a:pt x="296418" y="3462974"/>
                  </a:cubicBezTo>
                  <a:cubicBezTo>
                    <a:pt x="240284" y="3462974"/>
                    <a:pt x="162814" y="3458656"/>
                    <a:pt x="119507" y="3429446"/>
                  </a:cubicBezTo>
                  <a:cubicBezTo>
                    <a:pt x="47371" y="3380805"/>
                    <a:pt x="25400" y="3310574"/>
                    <a:pt x="0" y="3204783"/>
                  </a:cubicBezTo>
                  <a:lnTo>
                    <a:pt x="0" y="3004250"/>
                  </a:lnTo>
                  <a:cubicBezTo>
                    <a:pt x="0" y="3004250"/>
                    <a:pt x="12700" y="2919287"/>
                    <a:pt x="12700" y="2860994"/>
                  </a:cubicBezTo>
                  <a:cubicBezTo>
                    <a:pt x="12700" y="2802701"/>
                    <a:pt x="0" y="2712785"/>
                    <a:pt x="0" y="2712785"/>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907034" y="0"/>
                  </a:lnTo>
                  <a:cubicBezTo>
                    <a:pt x="1007110" y="0"/>
                    <a:pt x="1075563" y="12700"/>
                    <a:pt x="1075563" y="12700"/>
                  </a:cubicBezTo>
                  <a:cubicBezTo>
                    <a:pt x="1139698" y="12700"/>
                    <a:pt x="1228471" y="36322"/>
                    <a:pt x="1286383" y="50800"/>
                  </a:cubicBezTo>
                  <a:cubicBezTo>
                    <a:pt x="1387983" y="76200"/>
                    <a:pt x="1413383" y="254000"/>
                    <a:pt x="1413383" y="350520"/>
                  </a:cubicBezTo>
                  <a:lnTo>
                    <a:pt x="1413383" y="2621980"/>
                  </a:lnTo>
                  <a:cubicBezTo>
                    <a:pt x="1413383" y="2621980"/>
                    <a:pt x="1426083" y="2990661"/>
                    <a:pt x="1426083" y="3023681"/>
                  </a:cubicBezTo>
                  <a:cubicBezTo>
                    <a:pt x="1426083" y="3056701"/>
                    <a:pt x="1403604" y="3164651"/>
                    <a:pt x="1385697" y="3210879"/>
                  </a:cubicBezTo>
                  <a:cubicBezTo>
                    <a:pt x="1360678" y="3275522"/>
                    <a:pt x="1370838" y="3332418"/>
                    <a:pt x="1319022" y="3376614"/>
                  </a:cubicBezTo>
                  <a:cubicBezTo>
                    <a:pt x="1282954" y="3407475"/>
                    <a:pt x="1228852" y="3444813"/>
                    <a:pt x="1183640" y="3461958"/>
                  </a:cubicBezTo>
                  <a:cubicBezTo>
                    <a:pt x="1138428" y="3479103"/>
                    <a:pt x="1080643" y="3475801"/>
                    <a:pt x="1024763" y="3488501"/>
                  </a:cubicBezTo>
                  <a:close/>
                </a:path>
              </a:pathLst>
            </a:custGeom>
            <a:solidFill>
              <a:srgbClr val="195759"/>
            </a:solidFill>
          </p:spPr>
          <p:txBody>
            <a:bodyPr/>
            <a:lstStyle/>
            <a:p>
              <a:endParaRPr lang="en-GB" dirty="0"/>
            </a:p>
          </p:txBody>
        </p:sp>
      </p:grpSp>
      <p:sp>
        <p:nvSpPr>
          <p:cNvPr id="7" name="TextBox 7"/>
          <p:cNvSpPr txBox="1"/>
          <p:nvPr/>
        </p:nvSpPr>
        <p:spPr>
          <a:xfrm>
            <a:off x="4487063" y="3794330"/>
            <a:ext cx="9609937" cy="2010550"/>
          </a:xfrm>
          <a:prstGeom prst="rect">
            <a:avLst/>
          </a:prstGeom>
        </p:spPr>
        <p:txBody>
          <a:bodyPr wrap="square" lIns="0" tIns="0" rIns="0" bIns="0" rtlCol="0" anchor="t">
            <a:spAutoFit/>
          </a:bodyPr>
          <a:lstStyle/>
          <a:p>
            <a:pPr algn="ctr">
              <a:lnSpc>
                <a:spcPts val="5300"/>
              </a:lnSpc>
            </a:pPr>
            <a:r>
              <a:rPr lang="en-GB" sz="4345" dirty="0">
                <a:solidFill>
                  <a:srgbClr val="F8F8F8"/>
                </a:solidFill>
                <a:latin typeface="IBM Plex Sans"/>
                <a:ea typeface="IBM Plex Sans"/>
                <a:cs typeface="IBM Plex Sans"/>
                <a:sym typeface="IBM Plex Sans"/>
              </a:rPr>
              <a:t>When everything seems to be going against you, remember that aircraft take off against the wind, not with it.</a:t>
            </a:r>
            <a:endParaRPr lang="en-US" sz="4345" dirty="0">
              <a:solidFill>
                <a:srgbClr val="F8F8F8"/>
              </a:solidFill>
              <a:latin typeface="IBM Plex Sans"/>
              <a:ea typeface="IBM Plex Sans"/>
              <a:cs typeface="IBM Plex Sans"/>
              <a:sym typeface="IBM Plex Sans"/>
            </a:endParaRPr>
          </a:p>
        </p:txBody>
      </p:sp>
      <p:sp>
        <p:nvSpPr>
          <p:cNvPr id="8" name="Freeform 8"/>
          <p:cNvSpPr/>
          <p:nvPr/>
        </p:nvSpPr>
        <p:spPr>
          <a:xfrm rot="-316099" flipH="1">
            <a:off x="748644" y="2286229"/>
            <a:ext cx="2436777" cy="1673604"/>
          </a:xfrm>
          <a:custGeom>
            <a:avLst/>
            <a:gdLst/>
            <a:ahLst/>
            <a:cxnLst/>
            <a:rect l="l" t="t" r="r" b="b"/>
            <a:pathLst>
              <a:path w="2436777" h="1673604">
                <a:moveTo>
                  <a:pt x="2436777" y="0"/>
                </a:moveTo>
                <a:lnTo>
                  <a:pt x="0" y="0"/>
                </a:lnTo>
                <a:lnTo>
                  <a:pt x="0" y="1673604"/>
                </a:lnTo>
                <a:lnTo>
                  <a:pt x="2436777" y="1673604"/>
                </a:lnTo>
                <a:lnTo>
                  <a:pt x="2436777" y="0"/>
                </a:lnTo>
                <a:close/>
              </a:path>
            </a:pathLst>
          </a:custGeom>
          <a:blipFill>
            <a:blip r:embed="rId4">
              <a:extLst>
                <a:ext uri="{96DAC541-7B7A-43D3-8B79-37D633B846F1}">
                  <asvg:svgBlip xmlns:asvg="http://schemas.microsoft.com/office/drawing/2016/SVG/main" r:embed="rId5"/>
                </a:ext>
              </a:extLst>
            </a:blip>
            <a:stretch>
              <a:fillRect r="-39389"/>
            </a:stretch>
          </a:blipFill>
          <a:ln cap="sq">
            <a:noFill/>
            <a:prstDash val="solid"/>
            <a:miter/>
          </a:ln>
        </p:spPr>
        <p:txBody>
          <a:bodyPr/>
          <a:lstStyle/>
          <a:p>
            <a:endParaRPr lang="en-GB"/>
          </a:p>
        </p:txBody>
      </p:sp>
      <p:sp>
        <p:nvSpPr>
          <p:cNvPr id="9" name="Freeform 9"/>
          <p:cNvSpPr/>
          <p:nvPr/>
        </p:nvSpPr>
        <p:spPr>
          <a:xfrm rot="5039815">
            <a:off x="13915186" y="6441816"/>
            <a:ext cx="1780803" cy="1827317"/>
          </a:xfrm>
          <a:custGeom>
            <a:avLst/>
            <a:gdLst/>
            <a:ahLst/>
            <a:cxnLst/>
            <a:rect l="l" t="t" r="r" b="b"/>
            <a:pathLst>
              <a:path w="1780803" h="1827317">
                <a:moveTo>
                  <a:pt x="0" y="0"/>
                </a:moveTo>
                <a:lnTo>
                  <a:pt x="1780804" y="0"/>
                </a:lnTo>
                <a:lnTo>
                  <a:pt x="1780804" y="1827317"/>
                </a:lnTo>
                <a:lnTo>
                  <a:pt x="0" y="18273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0" name="Freeform 10"/>
          <p:cNvSpPr/>
          <p:nvPr/>
        </p:nvSpPr>
        <p:spPr>
          <a:xfrm rot="-7271001">
            <a:off x="-2665996" y="-2179182"/>
            <a:ext cx="4366941" cy="4525327"/>
          </a:xfrm>
          <a:custGeom>
            <a:avLst/>
            <a:gdLst/>
            <a:ahLst/>
            <a:cxnLst/>
            <a:rect l="l" t="t" r="r" b="b"/>
            <a:pathLst>
              <a:path w="4366941" h="4525327">
                <a:moveTo>
                  <a:pt x="0" y="0"/>
                </a:moveTo>
                <a:lnTo>
                  <a:pt x="4366941" y="0"/>
                </a:lnTo>
                <a:lnTo>
                  <a:pt x="4366941" y="4525327"/>
                </a:lnTo>
                <a:lnTo>
                  <a:pt x="0" y="4525327"/>
                </a:lnTo>
                <a:lnTo>
                  <a:pt x="0" y="0"/>
                </a:lnTo>
                <a:close/>
              </a:path>
            </a:pathLst>
          </a:custGeom>
          <a:blipFill>
            <a:blip r:embed="rId8"/>
            <a:stretch>
              <a:fillRect/>
            </a:stretch>
          </a:blipFill>
        </p:spPr>
        <p:txBody>
          <a:bodyPr/>
          <a:lstStyle/>
          <a:p>
            <a:endParaRPr lang="en-GB"/>
          </a:p>
        </p:txBody>
      </p:sp>
      <p:pic>
        <p:nvPicPr>
          <p:cNvPr id="12" name="Picture 11">
            <a:extLst>
              <a:ext uri="{FF2B5EF4-FFF2-40B4-BE49-F238E27FC236}">
                <a16:creationId xmlns:a16="http://schemas.microsoft.com/office/drawing/2014/main" id="{0EE0E331-15D4-ADB1-4E0D-55620E7FCDCD}"/>
              </a:ext>
            </a:extLst>
          </p:cNvPr>
          <p:cNvPicPr>
            <a:picLocks noChangeAspect="1"/>
          </p:cNvPicPr>
          <p:nvPr/>
        </p:nvPicPr>
        <p:blipFill>
          <a:blip r:embed="rId9"/>
          <a:srcRect t="8952"/>
          <a:stretch/>
        </p:blipFill>
        <p:spPr>
          <a:xfrm>
            <a:off x="1590374" y="6396924"/>
            <a:ext cx="3077004" cy="27842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flipV="1">
            <a:off x="11083240" y="-278467"/>
            <a:ext cx="7479071" cy="11923156"/>
          </a:xfrm>
          <a:custGeom>
            <a:avLst/>
            <a:gdLst/>
            <a:ahLst/>
            <a:cxnLst/>
            <a:rect l="l" t="t" r="r" b="b"/>
            <a:pathLst>
              <a:path w="7479071" h="11923156">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rot="5400000">
            <a:off x="-7193679" y="3239326"/>
            <a:ext cx="12549356" cy="3895402"/>
            <a:chOff x="0" y="0"/>
            <a:chExt cx="3305180" cy="1025950"/>
          </a:xfrm>
        </p:grpSpPr>
        <p:sp>
          <p:nvSpPr>
            <p:cNvPr id="5" name="Freeform 5"/>
            <p:cNvSpPr/>
            <p:nvPr/>
          </p:nvSpPr>
          <p:spPr>
            <a:xfrm>
              <a:off x="0" y="0"/>
              <a:ext cx="3305180" cy="1025949"/>
            </a:xfrm>
            <a:custGeom>
              <a:avLst/>
              <a:gdLst/>
              <a:ahLst/>
              <a:cxnLst/>
              <a:rect l="l" t="t" r="r" b="b"/>
              <a:pathLst>
                <a:path w="3305180" h="1025949">
                  <a:moveTo>
                    <a:pt x="0" y="0"/>
                  </a:moveTo>
                  <a:lnTo>
                    <a:pt x="3305180" y="0"/>
                  </a:lnTo>
                  <a:lnTo>
                    <a:pt x="3305180" y="1025949"/>
                  </a:lnTo>
                  <a:lnTo>
                    <a:pt x="0" y="1025949"/>
                  </a:lnTo>
                  <a:close/>
                </a:path>
              </a:pathLst>
            </a:custGeom>
            <a:solidFill>
              <a:srgbClr val="195759"/>
            </a:solidFill>
          </p:spPr>
          <p:txBody>
            <a:bodyPr/>
            <a:lstStyle/>
            <a:p>
              <a:endParaRPr lang="en-GB"/>
            </a:p>
          </p:txBody>
        </p:sp>
        <p:sp>
          <p:nvSpPr>
            <p:cNvPr id="6" name="TextBox 6"/>
            <p:cNvSpPr txBox="1"/>
            <p:nvPr/>
          </p:nvSpPr>
          <p:spPr>
            <a:xfrm>
              <a:off x="0" y="-47625"/>
              <a:ext cx="3305180" cy="1073575"/>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4507554" y="6761331"/>
            <a:ext cx="7315200" cy="3405839"/>
          </a:xfrm>
          <a:custGeom>
            <a:avLst/>
            <a:gdLst/>
            <a:ahLst/>
            <a:cxnLst/>
            <a:rect l="l" t="t" r="r" b="b"/>
            <a:pathLst>
              <a:path w="7315200" h="3405839">
                <a:moveTo>
                  <a:pt x="0" y="0"/>
                </a:moveTo>
                <a:lnTo>
                  <a:pt x="7315200" y="0"/>
                </a:lnTo>
                <a:lnTo>
                  <a:pt x="7315200" y="3405839"/>
                </a:lnTo>
                <a:lnTo>
                  <a:pt x="0" y="34058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TextBox 8"/>
          <p:cNvSpPr txBox="1"/>
          <p:nvPr/>
        </p:nvSpPr>
        <p:spPr>
          <a:xfrm>
            <a:off x="2079973" y="2475149"/>
            <a:ext cx="10702279" cy="1447245"/>
          </a:xfrm>
          <a:prstGeom prst="rect">
            <a:avLst/>
          </a:prstGeom>
        </p:spPr>
        <p:txBody>
          <a:bodyPr lIns="0" tIns="0" rIns="0" bIns="0" rtlCol="0" anchor="t">
            <a:spAutoFit/>
          </a:bodyPr>
          <a:lstStyle/>
          <a:p>
            <a:pPr algn="l">
              <a:lnSpc>
                <a:spcPts val="11466"/>
              </a:lnSpc>
            </a:pPr>
            <a:r>
              <a:rPr lang="en-US" sz="8309" b="1">
                <a:solidFill>
                  <a:srgbClr val="01003B"/>
                </a:solidFill>
                <a:latin typeface="Be Vietnam Ultra-Bold"/>
                <a:ea typeface="Be Vietnam Ultra-Bold"/>
                <a:cs typeface="Be Vietnam Ultra-Bold"/>
                <a:sym typeface="Be Vietnam Ultra-Bold"/>
              </a:rPr>
              <a:t>INTRODUCTION</a:t>
            </a:r>
          </a:p>
        </p:txBody>
      </p:sp>
      <p:sp>
        <p:nvSpPr>
          <p:cNvPr id="9" name="TextBox 9"/>
          <p:cNvSpPr txBox="1"/>
          <p:nvPr/>
        </p:nvSpPr>
        <p:spPr>
          <a:xfrm>
            <a:off x="2079973" y="4673402"/>
            <a:ext cx="13988751" cy="2968478"/>
          </a:xfrm>
          <a:prstGeom prst="rect">
            <a:avLst/>
          </a:prstGeom>
        </p:spPr>
        <p:txBody>
          <a:bodyPr lIns="0" tIns="0" rIns="0" bIns="0" rtlCol="0" anchor="t">
            <a:spAutoFit/>
          </a:bodyPr>
          <a:lstStyle/>
          <a:p>
            <a:pPr algn="l">
              <a:lnSpc>
                <a:spcPts val="4004"/>
              </a:lnSpc>
            </a:pPr>
            <a:r>
              <a:rPr lang="en-US" sz="2502">
                <a:solidFill>
                  <a:srgbClr val="01003B"/>
                </a:solidFill>
                <a:latin typeface="Be Vietnam"/>
                <a:ea typeface="Be Vietnam"/>
                <a:cs typeface="Be Vietnam"/>
                <a:sym typeface="Be Vietnam"/>
              </a:rPr>
              <a:t>Trainee Name: Tsegaab Nigusse</a:t>
            </a:r>
          </a:p>
          <a:p>
            <a:pPr algn="l">
              <a:lnSpc>
                <a:spcPts val="4004"/>
              </a:lnSpc>
            </a:pPr>
            <a:r>
              <a:rPr lang="en-US" sz="2502">
                <a:solidFill>
                  <a:srgbClr val="01003B"/>
                </a:solidFill>
                <a:latin typeface="Be Vietnam"/>
                <a:ea typeface="Be Vietnam"/>
                <a:cs typeface="Be Vietnam"/>
                <a:sym typeface="Be Vietnam"/>
              </a:rPr>
              <a:t>Division: College Trainee Engineering</a:t>
            </a:r>
          </a:p>
          <a:p>
            <a:pPr algn="l">
              <a:lnSpc>
                <a:spcPts val="4004"/>
              </a:lnSpc>
            </a:pPr>
            <a:r>
              <a:rPr lang="en-US" sz="2502">
                <a:solidFill>
                  <a:srgbClr val="01003B"/>
                </a:solidFill>
                <a:latin typeface="Be Vietnam"/>
                <a:ea typeface="Be Vietnam"/>
                <a:cs typeface="Be Vietnam"/>
                <a:sym typeface="Be Vietnam"/>
              </a:rPr>
              <a:t>Coach: Getu Zerihun (Eng. IV)</a:t>
            </a:r>
          </a:p>
          <a:p>
            <a:pPr algn="l">
              <a:lnSpc>
                <a:spcPts val="4004"/>
              </a:lnSpc>
            </a:pPr>
            <a:r>
              <a:rPr lang="en-US" sz="2502">
                <a:solidFill>
                  <a:srgbClr val="01003B"/>
                </a:solidFill>
                <a:latin typeface="Be Vietnam"/>
                <a:ea typeface="Be Vietnam"/>
                <a:cs typeface="Be Vietnam"/>
                <a:sym typeface="Be Vietnam"/>
              </a:rPr>
              <a:t>Line Maintenance | Maintenance Control Center | Production Engineering</a:t>
            </a:r>
          </a:p>
          <a:p>
            <a:pPr algn="l">
              <a:lnSpc>
                <a:spcPts val="4004"/>
              </a:lnSpc>
            </a:pPr>
            <a:r>
              <a:rPr lang="en-US" sz="2502">
                <a:solidFill>
                  <a:srgbClr val="01003B"/>
                </a:solidFill>
                <a:latin typeface="Be Vietnam"/>
                <a:ea typeface="Be Vietnam"/>
                <a:cs typeface="Be Vietnam"/>
                <a:sym typeface="Be Vietnam"/>
              </a:rPr>
              <a:t>Duration: April 2024 – October 2024</a:t>
            </a:r>
          </a:p>
          <a:p>
            <a:pPr algn="l">
              <a:lnSpc>
                <a:spcPts val="4004"/>
              </a:lnSpc>
            </a:pPr>
            <a:endParaRPr lang="en-US" sz="2502">
              <a:solidFill>
                <a:srgbClr val="01003B"/>
              </a:solidFill>
              <a:latin typeface="Be Vietnam"/>
              <a:ea typeface="Be Vietnam"/>
              <a:cs typeface="Be Vietnam"/>
              <a:sym typeface="Be Vietna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rot="-10800000">
            <a:off x="2453685" y="4451108"/>
            <a:ext cx="1391113" cy="1349481"/>
            <a:chOff x="0" y="0"/>
            <a:chExt cx="537407" cy="521324"/>
          </a:xfrm>
        </p:grpSpPr>
        <p:sp>
          <p:nvSpPr>
            <p:cNvPr id="4" name="Freeform 4"/>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5" name="TextBox 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rot="19756">
            <a:off x="4238934" y="6278981"/>
            <a:ext cx="5139970"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Skills &amp; Knowledge Gained</a:t>
            </a:r>
          </a:p>
        </p:txBody>
      </p:sp>
      <p:grpSp>
        <p:nvGrpSpPr>
          <p:cNvPr id="7" name="Group 7"/>
          <p:cNvGrpSpPr/>
          <p:nvPr/>
        </p:nvGrpSpPr>
        <p:grpSpPr>
          <a:xfrm rot="-10800000">
            <a:off x="2453685" y="5838549"/>
            <a:ext cx="1391113" cy="1349481"/>
            <a:chOff x="0" y="0"/>
            <a:chExt cx="537407" cy="521324"/>
          </a:xfrm>
        </p:grpSpPr>
        <p:sp>
          <p:nvSpPr>
            <p:cNvPr id="8" name="Freeform 8"/>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9" name="TextBox 9"/>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0800000">
            <a:off x="2453685" y="7225989"/>
            <a:ext cx="1391113" cy="1349481"/>
            <a:chOff x="0" y="0"/>
            <a:chExt cx="537407" cy="521324"/>
          </a:xfrm>
        </p:grpSpPr>
        <p:sp>
          <p:nvSpPr>
            <p:cNvPr id="11" name="Freeform 11"/>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12" name="TextBox 12"/>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rot="-10800000">
            <a:off x="9379754" y="4451108"/>
            <a:ext cx="1391113" cy="1349481"/>
            <a:chOff x="0" y="0"/>
            <a:chExt cx="537407" cy="521324"/>
          </a:xfrm>
        </p:grpSpPr>
        <p:sp>
          <p:nvSpPr>
            <p:cNvPr id="14" name="Freeform 14"/>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15" name="TextBox 1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rot="-10800000">
            <a:off x="9379754" y="5838549"/>
            <a:ext cx="1391113" cy="1349481"/>
            <a:chOff x="0" y="0"/>
            <a:chExt cx="537407" cy="521324"/>
          </a:xfrm>
        </p:grpSpPr>
        <p:sp>
          <p:nvSpPr>
            <p:cNvPr id="17" name="Freeform 17"/>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18" name="TextBox 18"/>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10800000">
            <a:off x="9379754" y="7225989"/>
            <a:ext cx="1391113" cy="1349481"/>
            <a:chOff x="0" y="0"/>
            <a:chExt cx="537407" cy="521324"/>
          </a:xfrm>
        </p:grpSpPr>
        <p:sp>
          <p:nvSpPr>
            <p:cNvPr id="20" name="Freeform 20"/>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21" name="TextBox 21"/>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rot="8100000">
            <a:off x="15141130" y="1681505"/>
            <a:ext cx="2103985" cy="2103985"/>
            <a:chOff x="0" y="0"/>
            <a:chExt cx="812800" cy="812800"/>
          </a:xfrm>
        </p:grpSpPr>
        <p:sp>
          <p:nvSpPr>
            <p:cNvPr id="23" name="Freeform 23"/>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rot="8100000">
            <a:off x="12542885" y="-3550601"/>
            <a:ext cx="4742111" cy="4742111"/>
            <a:chOff x="0" y="0"/>
            <a:chExt cx="812800" cy="812800"/>
          </a:xfrm>
        </p:grpSpPr>
        <p:sp>
          <p:nvSpPr>
            <p:cNvPr id="26" name="Freeform 26"/>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rot="-2700000">
            <a:off x="17334914" y="-1274095"/>
            <a:ext cx="4742111" cy="4742111"/>
            <a:chOff x="0" y="0"/>
            <a:chExt cx="812800" cy="812800"/>
          </a:xfrm>
        </p:grpSpPr>
        <p:sp>
          <p:nvSpPr>
            <p:cNvPr id="29" name="Freeform 29"/>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GB"/>
            </a:p>
          </p:txBody>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1" name="Group 31"/>
          <p:cNvGrpSpPr/>
          <p:nvPr/>
        </p:nvGrpSpPr>
        <p:grpSpPr>
          <a:xfrm rot="-8100000">
            <a:off x="15699542" y="603380"/>
            <a:ext cx="987162" cy="987162"/>
            <a:chOff x="0" y="0"/>
            <a:chExt cx="812800" cy="812800"/>
          </a:xfrm>
        </p:grpSpPr>
        <p:sp>
          <p:nvSpPr>
            <p:cNvPr id="32" name="Freeform 32"/>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txBody>
            <a:bodyPr/>
            <a:lstStyle/>
            <a:p>
              <a:endParaRPr lang="en-GB"/>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4" name="Group 34"/>
          <p:cNvGrpSpPr/>
          <p:nvPr/>
        </p:nvGrpSpPr>
        <p:grpSpPr>
          <a:xfrm rot="-10800000">
            <a:off x="-2244366" y="9188691"/>
            <a:ext cx="21640247" cy="2196619"/>
            <a:chOff x="0" y="0"/>
            <a:chExt cx="5699489" cy="578533"/>
          </a:xfrm>
        </p:grpSpPr>
        <p:sp>
          <p:nvSpPr>
            <p:cNvPr id="35" name="Freeform 35"/>
            <p:cNvSpPr/>
            <p:nvPr/>
          </p:nvSpPr>
          <p:spPr>
            <a:xfrm>
              <a:off x="0" y="0"/>
              <a:ext cx="5699489" cy="578533"/>
            </a:xfrm>
            <a:custGeom>
              <a:avLst/>
              <a:gdLst/>
              <a:ahLst/>
              <a:cxnLst/>
              <a:rect l="l" t="t" r="r" b="b"/>
              <a:pathLst>
                <a:path w="5699489" h="578533">
                  <a:moveTo>
                    <a:pt x="0" y="0"/>
                  </a:moveTo>
                  <a:lnTo>
                    <a:pt x="5699489" y="0"/>
                  </a:lnTo>
                  <a:lnTo>
                    <a:pt x="5699489" y="578533"/>
                  </a:lnTo>
                  <a:lnTo>
                    <a:pt x="0" y="578533"/>
                  </a:lnTo>
                  <a:close/>
                </a:path>
              </a:pathLst>
            </a:custGeom>
            <a:solidFill>
              <a:srgbClr val="195759"/>
            </a:solidFill>
          </p:spPr>
          <p:txBody>
            <a:bodyPr/>
            <a:lstStyle/>
            <a:p>
              <a:endParaRPr lang="en-GB"/>
            </a:p>
          </p:txBody>
        </p:sp>
        <p:sp>
          <p:nvSpPr>
            <p:cNvPr id="36" name="TextBox 36"/>
            <p:cNvSpPr txBox="1"/>
            <p:nvPr/>
          </p:nvSpPr>
          <p:spPr>
            <a:xfrm>
              <a:off x="0" y="-47625"/>
              <a:ext cx="5699489" cy="626158"/>
            </a:xfrm>
            <a:prstGeom prst="rect">
              <a:avLst/>
            </a:prstGeom>
          </p:spPr>
          <p:txBody>
            <a:bodyPr lIns="50800" tIns="50800" rIns="50800" bIns="50800" rtlCol="0" anchor="ctr"/>
            <a:lstStyle/>
            <a:p>
              <a:pPr algn="ctr">
                <a:lnSpc>
                  <a:spcPts val="2800"/>
                </a:lnSpc>
              </a:pPr>
              <a:endParaRPr/>
            </a:p>
          </p:txBody>
        </p:sp>
      </p:grpSp>
      <p:grpSp>
        <p:nvGrpSpPr>
          <p:cNvPr id="37" name="Group 37"/>
          <p:cNvGrpSpPr/>
          <p:nvPr/>
        </p:nvGrpSpPr>
        <p:grpSpPr>
          <a:xfrm rot="-10800000">
            <a:off x="2453685" y="3063527"/>
            <a:ext cx="1391113" cy="1349481"/>
            <a:chOff x="0" y="0"/>
            <a:chExt cx="537407" cy="521324"/>
          </a:xfrm>
        </p:grpSpPr>
        <p:sp>
          <p:nvSpPr>
            <p:cNvPr id="38" name="Freeform 38"/>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39" name="TextBox 39"/>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40" name="Group 40"/>
          <p:cNvGrpSpPr/>
          <p:nvPr/>
        </p:nvGrpSpPr>
        <p:grpSpPr>
          <a:xfrm rot="-10800000">
            <a:off x="9379754" y="3063527"/>
            <a:ext cx="1391113" cy="1349481"/>
            <a:chOff x="0" y="0"/>
            <a:chExt cx="537407" cy="521324"/>
          </a:xfrm>
        </p:grpSpPr>
        <p:sp>
          <p:nvSpPr>
            <p:cNvPr id="41" name="Freeform 41"/>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42" name="TextBox 42"/>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43" name="Freeform 43"/>
          <p:cNvSpPr/>
          <p:nvPr/>
        </p:nvSpPr>
        <p:spPr>
          <a:xfrm rot="-98130" flipH="1">
            <a:off x="3832866" y="1773792"/>
            <a:ext cx="8681541" cy="7292494"/>
          </a:xfrm>
          <a:custGeom>
            <a:avLst/>
            <a:gdLst/>
            <a:ahLst/>
            <a:cxnLst/>
            <a:rect l="l" t="t" r="r" b="b"/>
            <a:pathLst>
              <a:path w="8681541" h="7292494">
                <a:moveTo>
                  <a:pt x="8681541" y="0"/>
                </a:moveTo>
                <a:lnTo>
                  <a:pt x="0" y="0"/>
                </a:lnTo>
                <a:lnTo>
                  <a:pt x="0" y="7292494"/>
                </a:lnTo>
                <a:lnTo>
                  <a:pt x="8681541" y="7292494"/>
                </a:lnTo>
                <a:lnTo>
                  <a:pt x="868154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4" name="TextBox 44"/>
          <p:cNvSpPr txBox="1"/>
          <p:nvPr/>
        </p:nvSpPr>
        <p:spPr>
          <a:xfrm rot="19756">
            <a:off x="4235249" y="4911655"/>
            <a:ext cx="5143655"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Project Description</a:t>
            </a:r>
          </a:p>
        </p:txBody>
      </p:sp>
      <p:sp>
        <p:nvSpPr>
          <p:cNvPr id="45" name="TextBox 45"/>
          <p:cNvSpPr txBox="1"/>
          <p:nvPr/>
        </p:nvSpPr>
        <p:spPr>
          <a:xfrm rot="19756">
            <a:off x="2278179" y="4382694"/>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02</a:t>
            </a:r>
          </a:p>
        </p:txBody>
      </p:sp>
      <p:sp>
        <p:nvSpPr>
          <p:cNvPr id="46" name="TextBox 46"/>
          <p:cNvSpPr txBox="1"/>
          <p:nvPr/>
        </p:nvSpPr>
        <p:spPr>
          <a:xfrm rot="19756">
            <a:off x="2278179" y="5788358"/>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03</a:t>
            </a:r>
          </a:p>
        </p:txBody>
      </p:sp>
      <p:sp>
        <p:nvSpPr>
          <p:cNvPr id="47" name="TextBox 47"/>
          <p:cNvSpPr txBox="1"/>
          <p:nvPr/>
        </p:nvSpPr>
        <p:spPr>
          <a:xfrm rot="19756">
            <a:off x="4295077" y="7643814"/>
            <a:ext cx="5083827"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Challenges Faced</a:t>
            </a:r>
          </a:p>
        </p:txBody>
      </p:sp>
      <p:sp>
        <p:nvSpPr>
          <p:cNvPr id="48" name="TextBox 48"/>
          <p:cNvSpPr txBox="1"/>
          <p:nvPr/>
        </p:nvSpPr>
        <p:spPr>
          <a:xfrm rot="19756">
            <a:off x="2321636" y="7154930"/>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04</a:t>
            </a:r>
          </a:p>
        </p:txBody>
      </p:sp>
      <p:sp>
        <p:nvSpPr>
          <p:cNvPr id="49" name="TextBox 49"/>
          <p:cNvSpPr txBox="1"/>
          <p:nvPr/>
        </p:nvSpPr>
        <p:spPr>
          <a:xfrm rot="19756">
            <a:off x="11028340" y="4912986"/>
            <a:ext cx="5606756"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Lessons Learned</a:t>
            </a:r>
          </a:p>
        </p:txBody>
      </p:sp>
      <p:sp>
        <p:nvSpPr>
          <p:cNvPr id="50" name="TextBox 50"/>
          <p:cNvSpPr txBox="1"/>
          <p:nvPr/>
        </p:nvSpPr>
        <p:spPr>
          <a:xfrm rot="19756">
            <a:off x="11157001" y="6279953"/>
            <a:ext cx="5478094"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Recommendation</a:t>
            </a:r>
          </a:p>
        </p:txBody>
      </p:sp>
      <p:sp>
        <p:nvSpPr>
          <p:cNvPr id="51" name="TextBox 51"/>
          <p:cNvSpPr txBox="1"/>
          <p:nvPr/>
        </p:nvSpPr>
        <p:spPr>
          <a:xfrm rot="19756">
            <a:off x="11156999" y="7645357"/>
            <a:ext cx="5733307"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Acknowledgment</a:t>
            </a:r>
          </a:p>
        </p:txBody>
      </p:sp>
      <p:sp>
        <p:nvSpPr>
          <p:cNvPr id="52" name="TextBox 52"/>
          <p:cNvSpPr txBox="1"/>
          <p:nvPr/>
        </p:nvSpPr>
        <p:spPr>
          <a:xfrm rot="19756">
            <a:off x="9204248" y="4382694"/>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06</a:t>
            </a:r>
          </a:p>
        </p:txBody>
      </p:sp>
      <p:sp>
        <p:nvSpPr>
          <p:cNvPr id="53" name="TextBox 53"/>
          <p:cNvSpPr txBox="1"/>
          <p:nvPr/>
        </p:nvSpPr>
        <p:spPr>
          <a:xfrm rot="19756">
            <a:off x="9204248" y="5788358"/>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07</a:t>
            </a:r>
          </a:p>
        </p:txBody>
      </p:sp>
      <p:sp>
        <p:nvSpPr>
          <p:cNvPr id="54" name="TextBox 54"/>
          <p:cNvSpPr txBox="1"/>
          <p:nvPr/>
        </p:nvSpPr>
        <p:spPr>
          <a:xfrm rot="19756">
            <a:off x="9247706" y="7154930"/>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08</a:t>
            </a:r>
          </a:p>
        </p:txBody>
      </p:sp>
      <p:sp>
        <p:nvSpPr>
          <p:cNvPr id="55" name="TextBox 55"/>
          <p:cNvSpPr txBox="1"/>
          <p:nvPr/>
        </p:nvSpPr>
        <p:spPr>
          <a:xfrm>
            <a:off x="2274739" y="628643"/>
            <a:ext cx="8339384" cy="1946040"/>
          </a:xfrm>
          <a:prstGeom prst="rect">
            <a:avLst/>
          </a:prstGeom>
        </p:spPr>
        <p:txBody>
          <a:bodyPr lIns="0" tIns="0" rIns="0" bIns="0" rtlCol="0" anchor="t">
            <a:spAutoFit/>
          </a:bodyPr>
          <a:lstStyle/>
          <a:p>
            <a:pPr algn="l">
              <a:lnSpc>
                <a:spcPts val="15909"/>
              </a:lnSpc>
              <a:spcBef>
                <a:spcPct val="0"/>
              </a:spcBef>
            </a:pPr>
            <a:r>
              <a:rPr lang="en-US" sz="11364" b="1">
                <a:solidFill>
                  <a:srgbClr val="33326B"/>
                </a:solidFill>
                <a:latin typeface="TT Chocolates Bold"/>
                <a:ea typeface="TT Chocolates Bold"/>
                <a:cs typeface="TT Chocolates Bold"/>
                <a:sym typeface="TT Chocolates Bold"/>
              </a:rPr>
              <a:t>CONTENTS</a:t>
            </a:r>
          </a:p>
        </p:txBody>
      </p:sp>
      <p:sp>
        <p:nvSpPr>
          <p:cNvPr id="56" name="TextBox 56"/>
          <p:cNvSpPr txBox="1"/>
          <p:nvPr/>
        </p:nvSpPr>
        <p:spPr>
          <a:xfrm rot="19756">
            <a:off x="4235249" y="3524074"/>
            <a:ext cx="5143655"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Learning Objectives</a:t>
            </a:r>
          </a:p>
        </p:txBody>
      </p:sp>
      <p:sp>
        <p:nvSpPr>
          <p:cNvPr id="57" name="TextBox 57"/>
          <p:cNvSpPr txBox="1"/>
          <p:nvPr/>
        </p:nvSpPr>
        <p:spPr>
          <a:xfrm rot="19756">
            <a:off x="2278179" y="2995113"/>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01</a:t>
            </a:r>
          </a:p>
        </p:txBody>
      </p:sp>
      <p:sp>
        <p:nvSpPr>
          <p:cNvPr id="58" name="TextBox 58"/>
          <p:cNvSpPr txBox="1"/>
          <p:nvPr/>
        </p:nvSpPr>
        <p:spPr>
          <a:xfrm rot="19756">
            <a:off x="11028340" y="3525405"/>
            <a:ext cx="5606756" cy="405910"/>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Key Accomplishments</a:t>
            </a:r>
          </a:p>
        </p:txBody>
      </p:sp>
      <p:sp>
        <p:nvSpPr>
          <p:cNvPr id="59" name="TextBox 59"/>
          <p:cNvSpPr txBox="1"/>
          <p:nvPr/>
        </p:nvSpPr>
        <p:spPr>
          <a:xfrm rot="19756">
            <a:off x="9204248" y="2995113"/>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9145924" y="1025936"/>
            <a:ext cx="1575793" cy="8421321"/>
            <a:chOff x="0" y="0"/>
            <a:chExt cx="2101057" cy="11228428"/>
          </a:xfrm>
        </p:grpSpPr>
        <p:grpSp>
          <p:nvGrpSpPr>
            <p:cNvPr id="4" name="Group 4"/>
            <p:cNvGrpSpPr/>
            <p:nvPr/>
          </p:nvGrpSpPr>
          <p:grpSpPr>
            <a:xfrm rot="-10800000">
              <a:off x="0" y="0"/>
              <a:ext cx="2101057" cy="3703862"/>
              <a:chOff x="0" y="0"/>
              <a:chExt cx="660400" cy="1164190"/>
            </a:xfrm>
          </p:grpSpPr>
          <p:sp>
            <p:nvSpPr>
              <p:cNvPr id="5" name="Freeform 5"/>
              <p:cNvSpPr/>
              <p:nvPr/>
            </p:nvSpPr>
            <p:spPr>
              <a:xfrm>
                <a:off x="0" y="0"/>
                <a:ext cx="660400" cy="1164190"/>
              </a:xfrm>
              <a:custGeom>
                <a:avLst/>
                <a:gdLst/>
                <a:ahLst/>
                <a:cxnLst/>
                <a:rect l="l" t="t" r="r" b="b"/>
                <a:pathLst>
                  <a:path w="660400" h="1164190">
                    <a:moveTo>
                      <a:pt x="220252" y="1145121"/>
                    </a:moveTo>
                    <a:cubicBezTo>
                      <a:pt x="254109" y="1156635"/>
                      <a:pt x="292600" y="1164190"/>
                      <a:pt x="330378" y="1164190"/>
                    </a:cubicBezTo>
                    <a:cubicBezTo>
                      <a:pt x="368157" y="1164190"/>
                      <a:pt x="404509" y="1157714"/>
                      <a:pt x="438009" y="1146200"/>
                    </a:cubicBezTo>
                    <a:cubicBezTo>
                      <a:pt x="438723" y="1145840"/>
                      <a:pt x="439435" y="1145840"/>
                      <a:pt x="440148" y="1145481"/>
                    </a:cubicBezTo>
                    <a:cubicBezTo>
                      <a:pt x="565955" y="1099426"/>
                      <a:pt x="658618" y="977812"/>
                      <a:pt x="660400" y="827883"/>
                    </a:cubicBezTo>
                    <a:lnTo>
                      <a:pt x="660400" y="0"/>
                    </a:lnTo>
                    <a:lnTo>
                      <a:pt x="0" y="0"/>
                    </a:lnTo>
                    <a:lnTo>
                      <a:pt x="0" y="827269"/>
                    </a:lnTo>
                    <a:cubicBezTo>
                      <a:pt x="1782" y="978530"/>
                      <a:pt x="93019" y="1100146"/>
                      <a:pt x="220252" y="1145121"/>
                    </a:cubicBezTo>
                    <a:close/>
                  </a:path>
                </a:pathLst>
              </a:custGeom>
              <a:solidFill>
                <a:srgbClr val="48CFAE"/>
              </a:solidFill>
            </p:spPr>
            <p:txBody>
              <a:bodyPr/>
              <a:lstStyle/>
              <a:p>
                <a:endParaRPr lang="en-GB"/>
              </a:p>
            </p:txBody>
          </p:sp>
          <p:sp>
            <p:nvSpPr>
              <p:cNvPr id="6" name="TextBox 6"/>
              <p:cNvSpPr txBox="1"/>
              <p:nvPr/>
            </p:nvSpPr>
            <p:spPr>
              <a:xfrm>
                <a:off x="0" y="-57150"/>
                <a:ext cx="660400" cy="109434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rot="-10800000">
              <a:off x="0" y="2112500"/>
              <a:ext cx="2101057" cy="3578697"/>
              <a:chOff x="0" y="0"/>
              <a:chExt cx="660400" cy="1124849"/>
            </a:xfrm>
          </p:grpSpPr>
          <p:sp>
            <p:nvSpPr>
              <p:cNvPr id="8" name="Freeform 8"/>
              <p:cNvSpPr/>
              <p:nvPr/>
            </p:nvSpPr>
            <p:spPr>
              <a:xfrm>
                <a:off x="0" y="0"/>
                <a:ext cx="660400" cy="1124849"/>
              </a:xfrm>
              <a:custGeom>
                <a:avLst/>
                <a:gdLst/>
                <a:ahLst/>
                <a:cxnLst/>
                <a:rect l="l" t="t" r="r" b="b"/>
                <a:pathLst>
                  <a:path w="660400" h="1124849">
                    <a:moveTo>
                      <a:pt x="220252" y="1105780"/>
                    </a:moveTo>
                    <a:cubicBezTo>
                      <a:pt x="254109" y="1117294"/>
                      <a:pt x="292600" y="1124849"/>
                      <a:pt x="330378" y="1124849"/>
                    </a:cubicBezTo>
                    <a:cubicBezTo>
                      <a:pt x="368157" y="1124849"/>
                      <a:pt x="404509" y="1118372"/>
                      <a:pt x="438009" y="1106858"/>
                    </a:cubicBezTo>
                    <a:cubicBezTo>
                      <a:pt x="438723" y="1106499"/>
                      <a:pt x="439435" y="1106499"/>
                      <a:pt x="440148" y="1106139"/>
                    </a:cubicBezTo>
                    <a:cubicBezTo>
                      <a:pt x="565955" y="1060084"/>
                      <a:pt x="658618" y="938470"/>
                      <a:pt x="660400" y="789415"/>
                    </a:cubicBezTo>
                    <a:lnTo>
                      <a:pt x="660400" y="0"/>
                    </a:lnTo>
                    <a:lnTo>
                      <a:pt x="0" y="0"/>
                    </a:lnTo>
                    <a:lnTo>
                      <a:pt x="0" y="788829"/>
                    </a:lnTo>
                    <a:cubicBezTo>
                      <a:pt x="1782" y="939189"/>
                      <a:pt x="93019" y="1060804"/>
                      <a:pt x="220252" y="1105780"/>
                    </a:cubicBezTo>
                    <a:close/>
                  </a:path>
                </a:pathLst>
              </a:custGeom>
              <a:solidFill>
                <a:srgbClr val="33326B"/>
              </a:solidFill>
            </p:spPr>
            <p:txBody>
              <a:bodyPr/>
              <a:lstStyle/>
              <a:p>
                <a:endParaRPr lang="en-GB"/>
              </a:p>
            </p:txBody>
          </p:sp>
          <p:sp>
            <p:nvSpPr>
              <p:cNvPr id="9" name="TextBox 9"/>
              <p:cNvSpPr txBox="1"/>
              <p:nvPr/>
            </p:nvSpPr>
            <p:spPr>
              <a:xfrm>
                <a:off x="0" y="-57150"/>
                <a:ext cx="660400" cy="105499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800000">
              <a:off x="0" y="4381354"/>
              <a:ext cx="2101057" cy="3411192"/>
              <a:chOff x="0" y="0"/>
              <a:chExt cx="660400" cy="1072199"/>
            </a:xfrm>
          </p:grpSpPr>
          <p:sp>
            <p:nvSpPr>
              <p:cNvPr id="11" name="Freeform 11"/>
              <p:cNvSpPr/>
              <p:nvPr/>
            </p:nvSpPr>
            <p:spPr>
              <a:xfrm>
                <a:off x="0" y="0"/>
                <a:ext cx="660400" cy="1072199"/>
              </a:xfrm>
              <a:custGeom>
                <a:avLst/>
                <a:gdLst/>
                <a:ahLst/>
                <a:cxnLst/>
                <a:rect l="l" t="t" r="r" b="b"/>
                <a:pathLst>
                  <a:path w="660400" h="1072199">
                    <a:moveTo>
                      <a:pt x="220252" y="1053130"/>
                    </a:moveTo>
                    <a:cubicBezTo>
                      <a:pt x="254109" y="1064644"/>
                      <a:pt x="292600" y="1072199"/>
                      <a:pt x="330378" y="1072199"/>
                    </a:cubicBezTo>
                    <a:cubicBezTo>
                      <a:pt x="368157" y="1072199"/>
                      <a:pt x="404509" y="1065722"/>
                      <a:pt x="438009" y="1054208"/>
                    </a:cubicBezTo>
                    <a:cubicBezTo>
                      <a:pt x="438723" y="1053849"/>
                      <a:pt x="439435" y="1053849"/>
                      <a:pt x="440148" y="1053489"/>
                    </a:cubicBezTo>
                    <a:cubicBezTo>
                      <a:pt x="565955" y="1007434"/>
                      <a:pt x="658618" y="885820"/>
                      <a:pt x="660400" y="737935"/>
                    </a:cubicBezTo>
                    <a:lnTo>
                      <a:pt x="660400" y="0"/>
                    </a:lnTo>
                    <a:lnTo>
                      <a:pt x="0" y="0"/>
                    </a:lnTo>
                    <a:lnTo>
                      <a:pt x="0" y="737387"/>
                    </a:lnTo>
                    <a:cubicBezTo>
                      <a:pt x="1782" y="886539"/>
                      <a:pt x="93019" y="1008154"/>
                      <a:pt x="220252" y="1053130"/>
                    </a:cubicBezTo>
                    <a:close/>
                  </a:path>
                </a:pathLst>
              </a:custGeom>
              <a:solidFill>
                <a:srgbClr val="48CFAE"/>
              </a:solidFill>
            </p:spPr>
            <p:txBody>
              <a:bodyPr/>
              <a:lstStyle/>
              <a:p>
                <a:endParaRPr lang="en-GB"/>
              </a:p>
            </p:txBody>
          </p:sp>
          <p:sp>
            <p:nvSpPr>
              <p:cNvPr id="12" name="TextBox 12"/>
              <p:cNvSpPr txBox="1"/>
              <p:nvPr/>
            </p:nvSpPr>
            <p:spPr>
              <a:xfrm>
                <a:off x="0" y="-57150"/>
                <a:ext cx="660400" cy="1002349"/>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800000">
              <a:off x="0" y="6493298"/>
              <a:ext cx="2101057" cy="3588081"/>
              <a:chOff x="0" y="0"/>
              <a:chExt cx="660400" cy="1127798"/>
            </a:xfrm>
          </p:grpSpPr>
          <p:sp>
            <p:nvSpPr>
              <p:cNvPr id="14" name="Freeform 14"/>
              <p:cNvSpPr/>
              <p:nvPr/>
            </p:nvSpPr>
            <p:spPr>
              <a:xfrm>
                <a:off x="0" y="0"/>
                <a:ext cx="660400" cy="1127798"/>
              </a:xfrm>
              <a:custGeom>
                <a:avLst/>
                <a:gdLst/>
                <a:ahLst/>
                <a:cxnLst/>
                <a:rect l="l" t="t" r="r" b="b"/>
                <a:pathLst>
                  <a:path w="660400" h="1127798">
                    <a:moveTo>
                      <a:pt x="220252" y="1108729"/>
                    </a:moveTo>
                    <a:cubicBezTo>
                      <a:pt x="254109" y="1120243"/>
                      <a:pt x="292600" y="1127798"/>
                      <a:pt x="330378" y="1127798"/>
                    </a:cubicBezTo>
                    <a:cubicBezTo>
                      <a:pt x="368157" y="1127798"/>
                      <a:pt x="404509" y="1121321"/>
                      <a:pt x="438009" y="1109807"/>
                    </a:cubicBezTo>
                    <a:cubicBezTo>
                      <a:pt x="438723" y="1109448"/>
                      <a:pt x="439435" y="1109448"/>
                      <a:pt x="440148" y="1109089"/>
                    </a:cubicBezTo>
                    <a:cubicBezTo>
                      <a:pt x="565955" y="1063033"/>
                      <a:pt x="658618" y="941419"/>
                      <a:pt x="660400" y="792299"/>
                    </a:cubicBezTo>
                    <a:lnTo>
                      <a:pt x="660400" y="0"/>
                    </a:lnTo>
                    <a:lnTo>
                      <a:pt x="0" y="0"/>
                    </a:lnTo>
                    <a:lnTo>
                      <a:pt x="0" y="791711"/>
                    </a:lnTo>
                    <a:cubicBezTo>
                      <a:pt x="1782" y="942138"/>
                      <a:pt x="93019" y="1063753"/>
                      <a:pt x="220252" y="1108729"/>
                    </a:cubicBezTo>
                    <a:close/>
                  </a:path>
                </a:pathLst>
              </a:custGeom>
              <a:solidFill>
                <a:srgbClr val="33326B"/>
              </a:solidFill>
            </p:spPr>
            <p:txBody>
              <a:bodyPr/>
              <a:lstStyle/>
              <a:p>
                <a:endParaRPr lang="en-GB"/>
              </a:p>
            </p:txBody>
          </p:sp>
          <p:sp>
            <p:nvSpPr>
              <p:cNvPr id="15" name="TextBox 15"/>
              <p:cNvSpPr txBox="1"/>
              <p:nvPr/>
            </p:nvSpPr>
            <p:spPr>
              <a:xfrm>
                <a:off x="0" y="-57150"/>
                <a:ext cx="660400" cy="1057948"/>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rot="-5400000">
              <a:off x="-190935" y="8936437"/>
              <a:ext cx="2482926" cy="2101057"/>
              <a:chOff x="0" y="0"/>
              <a:chExt cx="480264" cy="406400"/>
            </a:xfrm>
          </p:grpSpPr>
          <p:sp>
            <p:nvSpPr>
              <p:cNvPr id="17" name="Freeform 17"/>
              <p:cNvSpPr/>
              <p:nvPr/>
            </p:nvSpPr>
            <p:spPr>
              <a:xfrm>
                <a:off x="0" y="0"/>
                <a:ext cx="480264" cy="406400"/>
              </a:xfrm>
              <a:custGeom>
                <a:avLst/>
                <a:gdLst/>
                <a:ahLst/>
                <a:cxnLst/>
                <a:rect l="l" t="t" r="r" b="b"/>
                <a:pathLst>
                  <a:path w="480264" h="406400">
                    <a:moveTo>
                      <a:pt x="277064" y="0"/>
                    </a:moveTo>
                    <a:cubicBezTo>
                      <a:pt x="389288" y="0"/>
                      <a:pt x="480264" y="90976"/>
                      <a:pt x="480264" y="203200"/>
                    </a:cubicBezTo>
                    <a:cubicBezTo>
                      <a:pt x="480264" y="315424"/>
                      <a:pt x="389288" y="406400"/>
                      <a:pt x="277064" y="406400"/>
                    </a:cubicBezTo>
                    <a:lnTo>
                      <a:pt x="203200" y="406400"/>
                    </a:lnTo>
                    <a:cubicBezTo>
                      <a:pt x="90976" y="406400"/>
                      <a:pt x="0" y="315424"/>
                      <a:pt x="0" y="203200"/>
                    </a:cubicBezTo>
                    <a:cubicBezTo>
                      <a:pt x="0" y="90976"/>
                      <a:pt x="90976" y="0"/>
                      <a:pt x="203200" y="0"/>
                    </a:cubicBezTo>
                    <a:close/>
                  </a:path>
                </a:pathLst>
              </a:custGeom>
              <a:solidFill>
                <a:srgbClr val="48CFAE"/>
              </a:solidFill>
            </p:spPr>
            <p:txBody>
              <a:bodyPr/>
              <a:lstStyle/>
              <a:p>
                <a:endParaRPr lang="en-GB"/>
              </a:p>
            </p:txBody>
          </p:sp>
          <p:sp>
            <p:nvSpPr>
              <p:cNvPr id="18" name="TextBox 18"/>
              <p:cNvSpPr txBox="1"/>
              <p:nvPr/>
            </p:nvSpPr>
            <p:spPr>
              <a:xfrm>
                <a:off x="0" y="-57150"/>
                <a:ext cx="480264" cy="46355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418539" y="479047"/>
              <a:ext cx="1263979" cy="126397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418539" y="2688385"/>
              <a:ext cx="1263979" cy="126397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418539" y="4897724"/>
              <a:ext cx="1263979" cy="126397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418539" y="7107062"/>
              <a:ext cx="1263979" cy="126397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31" name="Group 31"/>
            <p:cNvGrpSpPr/>
            <p:nvPr/>
          </p:nvGrpSpPr>
          <p:grpSpPr>
            <a:xfrm>
              <a:off x="418539" y="9316400"/>
              <a:ext cx="1263979" cy="126397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34" name="Group 34"/>
          <p:cNvGrpSpPr/>
          <p:nvPr/>
        </p:nvGrpSpPr>
        <p:grpSpPr>
          <a:xfrm rot="-5400000">
            <a:off x="-10618659" y="643051"/>
            <a:ext cx="19615407" cy="3895402"/>
            <a:chOff x="0" y="0"/>
            <a:chExt cx="5166198" cy="1025950"/>
          </a:xfrm>
        </p:grpSpPr>
        <p:sp>
          <p:nvSpPr>
            <p:cNvPr id="35" name="Freeform 35"/>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36" name="TextBox 36"/>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37" name="Group 37"/>
          <p:cNvGrpSpPr/>
          <p:nvPr/>
        </p:nvGrpSpPr>
        <p:grpSpPr>
          <a:xfrm>
            <a:off x="-2288421" y="1047702"/>
            <a:ext cx="10838573" cy="1543050"/>
            <a:chOff x="0" y="0"/>
            <a:chExt cx="2854604" cy="406400"/>
          </a:xfrm>
        </p:grpSpPr>
        <p:sp>
          <p:nvSpPr>
            <p:cNvPr id="38" name="Freeform 38"/>
            <p:cNvSpPr/>
            <p:nvPr/>
          </p:nvSpPr>
          <p:spPr>
            <a:xfrm>
              <a:off x="0" y="0"/>
              <a:ext cx="2854603" cy="406400"/>
            </a:xfrm>
            <a:custGeom>
              <a:avLst/>
              <a:gdLst/>
              <a:ahLst/>
              <a:cxnLst/>
              <a:rect l="l" t="t" r="r" b="b"/>
              <a:pathLst>
                <a:path w="2854603" h="406400">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txBody>
            <a:bodyPr/>
            <a:lstStyle/>
            <a:p>
              <a:endParaRPr lang="en-GB"/>
            </a:p>
          </p:txBody>
        </p:sp>
        <p:sp>
          <p:nvSpPr>
            <p:cNvPr id="39" name="TextBox 39"/>
            <p:cNvSpPr txBox="1"/>
            <p:nvPr/>
          </p:nvSpPr>
          <p:spPr>
            <a:xfrm>
              <a:off x="0" y="-47625"/>
              <a:ext cx="2854604" cy="454025"/>
            </a:xfrm>
            <a:prstGeom prst="rect">
              <a:avLst/>
            </a:prstGeom>
          </p:spPr>
          <p:txBody>
            <a:bodyPr lIns="50800" tIns="50800" rIns="50800" bIns="50800" rtlCol="0" anchor="ctr"/>
            <a:lstStyle/>
            <a:p>
              <a:pPr algn="ctr">
                <a:lnSpc>
                  <a:spcPts val="2800"/>
                </a:lnSpc>
              </a:pPr>
              <a:endParaRPr/>
            </a:p>
          </p:txBody>
        </p:sp>
      </p:grpSp>
      <p:sp>
        <p:nvSpPr>
          <p:cNvPr id="40" name="TextBox 40"/>
          <p:cNvSpPr txBox="1"/>
          <p:nvPr/>
        </p:nvSpPr>
        <p:spPr>
          <a:xfrm>
            <a:off x="9289299" y="1233166"/>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1</a:t>
            </a:r>
          </a:p>
        </p:txBody>
      </p:sp>
      <p:sp>
        <p:nvSpPr>
          <p:cNvPr id="41" name="TextBox 41"/>
          <p:cNvSpPr txBox="1"/>
          <p:nvPr/>
        </p:nvSpPr>
        <p:spPr>
          <a:xfrm>
            <a:off x="9289299" y="2879300"/>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2</a:t>
            </a:r>
          </a:p>
        </p:txBody>
      </p:sp>
      <p:sp>
        <p:nvSpPr>
          <p:cNvPr id="42" name="TextBox 42"/>
          <p:cNvSpPr txBox="1"/>
          <p:nvPr/>
        </p:nvSpPr>
        <p:spPr>
          <a:xfrm>
            <a:off x="9289299" y="4555278"/>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3</a:t>
            </a:r>
          </a:p>
        </p:txBody>
      </p:sp>
      <p:sp>
        <p:nvSpPr>
          <p:cNvPr id="43" name="TextBox 43"/>
          <p:cNvSpPr txBox="1"/>
          <p:nvPr/>
        </p:nvSpPr>
        <p:spPr>
          <a:xfrm>
            <a:off x="9289299" y="6193367"/>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4</a:t>
            </a:r>
          </a:p>
        </p:txBody>
      </p:sp>
      <p:sp>
        <p:nvSpPr>
          <p:cNvPr id="44" name="TextBox 44"/>
          <p:cNvSpPr txBox="1"/>
          <p:nvPr/>
        </p:nvSpPr>
        <p:spPr>
          <a:xfrm>
            <a:off x="9289299" y="7878871"/>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5</a:t>
            </a:r>
          </a:p>
        </p:txBody>
      </p:sp>
      <p:sp>
        <p:nvSpPr>
          <p:cNvPr id="45" name="TextBox 45"/>
          <p:cNvSpPr txBox="1"/>
          <p:nvPr/>
        </p:nvSpPr>
        <p:spPr>
          <a:xfrm>
            <a:off x="11015017" y="1378147"/>
            <a:ext cx="6244283" cy="790488"/>
          </a:xfrm>
          <a:prstGeom prst="rect">
            <a:avLst/>
          </a:prstGeom>
        </p:spPr>
        <p:txBody>
          <a:bodyPr lIns="0" tIns="0" rIns="0" bIns="0" rtlCol="0" anchor="t">
            <a:spAutoFit/>
          </a:bodyPr>
          <a:lstStyle/>
          <a:p>
            <a:pPr algn="l">
              <a:lnSpc>
                <a:spcPts val="3154"/>
              </a:lnSpc>
            </a:pPr>
            <a:r>
              <a:rPr lang="en-US" sz="2253" b="1">
                <a:solidFill>
                  <a:srgbClr val="262262"/>
                </a:solidFill>
                <a:latin typeface="Be Vietnam Ultra-Bold"/>
                <a:ea typeface="Be Vietnam Ultra-Bold"/>
                <a:cs typeface="Be Vietnam Ultra-Bold"/>
                <a:sym typeface="Be Vietnam Ultra-Bold"/>
              </a:rPr>
              <a:t>Understand Corporate cultures and familiarizing with the working environment.</a:t>
            </a:r>
          </a:p>
        </p:txBody>
      </p:sp>
      <p:sp>
        <p:nvSpPr>
          <p:cNvPr id="46" name="TextBox 46"/>
          <p:cNvSpPr txBox="1"/>
          <p:nvPr/>
        </p:nvSpPr>
        <p:spPr>
          <a:xfrm>
            <a:off x="11015017" y="3026520"/>
            <a:ext cx="6244283" cy="790488"/>
          </a:xfrm>
          <a:prstGeom prst="rect">
            <a:avLst/>
          </a:prstGeom>
        </p:spPr>
        <p:txBody>
          <a:bodyPr lIns="0" tIns="0" rIns="0" bIns="0" rtlCol="0" anchor="t">
            <a:spAutoFit/>
          </a:bodyPr>
          <a:lstStyle/>
          <a:p>
            <a:pPr algn="l">
              <a:lnSpc>
                <a:spcPts val="3154"/>
              </a:lnSpc>
            </a:pPr>
            <a:r>
              <a:rPr lang="en-US" sz="2253" b="1">
                <a:solidFill>
                  <a:srgbClr val="262262"/>
                </a:solidFill>
                <a:latin typeface="Be Vietnam Ultra-Bold"/>
                <a:ea typeface="Be Vietnam Ultra-Bold"/>
                <a:cs typeface="Be Vietnam Ultra-Bold"/>
                <a:sym typeface="Be Vietnam Ultra-Bold"/>
              </a:rPr>
              <a:t>Gaining hands-on experience on my working area</a:t>
            </a:r>
          </a:p>
        </p:txBody>
      </p:sp>
      <p:sp>
        <p:nvSpPr>
          <p:cNvPr id="47" name="TextBox 47"/>
          <p:cNvSpPr txBox="1"/>
          <p:nvPr/>
        </p:nvSpPr>
        <p:spPr>
          <a:xfrm>
            <a:off x="11015017" y="4677693"/>
            <a:ext cx="6244283" cy="1190538"/>
          </a:xfrm>
          <a:prstGeom prst="rect">
            <a:avLst/>
          </a:prstGeom>
        </p:spPr>
        <p:txBody>
          <a:bodyPr lIns="0" tIns="0" rIns="0" bIns="0" rtlCol="0" anchor="t">
            <a:spAutoFit/>
          </a:bodyPr>
          <a:lstStyle/>
          <a:p>
            <a:pPr algn="l">
              <a:lnSpc>
                <a:spcPts val="3154"/>
              </a:lnSpc>
            </a:pPr>
            <a:r>
              <a:rPr lang="en-US" sz="2253" b="1">
                <a:solidFill>
                  <a:srgbClr val="262262"/>
                </a:solidFill>
                <a:latin typeface="Be Vietnam Ultra-Bold"/>
                <a:ea typeface="Be Vietnam Ultra-Bold"/>
                <a:cs typeface="Be Vietnam Ultra-Bold"/>
                <a:sym typeface="Be Vietnam Ultra-Bold"/>
              </a:rPr>
              <a:t>Enhancing my understanding on various aircraft systems through asking, studying, and training</a:t>
            </a:r>
          </a:p>
        </p:txBody>
      </p:sp>
      <p:sp>
        <p:nvSpPr>
          <p:cNvPr id="48" name="TextBox 48"/>
          <p:cNvSpPr txBox="1"/>
          <p:nvPr/>
        </p:nvSpPr>
        <p:spPr>
          <a:xfrm>
            <a:off x="11015017" y="6418936"/>
            <a:ext cx="6244283" cy="790488"/>
          </a:xfrm>
          <a:prstGeom prst="rect">
            <a:avLst/>
          </a:prstGeom>
        </p:spPr>
        <p:txBody>
          <a:bodyPr lIns="0" tIns="0" rIns="0" bIns="0" rtlCol="0" anchor="t">
            <a:spAutoFit/>
          </a:bodyPr>
          <a:lstStyle/>
          <a:p>
            <a:pPr algn="l">
              <a:lnSpc>
                <a:spcPts val="3154"/>
              </a:lnSpc>
            </a:pPr>
            <a:r>
              <a:rPr lang="en-US" sz="2253" b="1">
                <a:solidFill>
                  <a:srgbClr val="262262"/>
                </a:solidFill>
                <a:latin typeface="Be Vietnam Ultra-Bold"/>
                <a:ea typeface="Be Vietnam Ultra-Bold"/>
                <a:cs typeface="Be Vietnam Ultra-Bold"/>
                <a:sym typeface="Be Vietnam Ultra-Bold"/>
              </a:rPr>
              <a:t>To be aware of safety protocols and to adhere to it everyday</a:t>
            </a:r>
          </a:p>
        </p:txBody>
      </p:sp>
      <p:sp>
        <p:nvSpPr>
          <p:cNvPr id="49" name="TextBox 49"/>
          <p:cNvSpPr txBox="1"/>
          <p:nvPr/>
        </p:nvSpPr>
        <p:spPr>
          <a:xfrm>
            <a:off x="11015017" y="7936021"/>
            <a:ext cx="6244283" cy="790488"/>
          </a:xfrm>
          <a:prstGeom prst="rect">
            <a:avLst/>
          </a:prstGeom>
        </p:spPr>
        <p:txBody>
          <a:bodyPr lIns="0" tIns="0" rIns="0" bIns="0" rtlCol="0" anchor="t">
            <a:spAutoFit/>
          </a:bodyPr>
          <a:lstStyle/>
          <a:p>
            <a:pPr algn="l">
              <a:lnSpc>
                <a:spcPts val="3154"/>
              </a:lnSpc>
            </a:pPr>
            <a:r>
              <a:rPr lang="en-US" sz="2253" b="1">
                <a:solidFill>
                  <a:srgbClr val="262262"/>
                </a:solidFill>
                <a:latin typeface="Be Vietnam Ultra-Bold"/>
                <a:ea typeface="Be Vietnam Ultra-Bold"/>
                <a:cs typeface="Be Vietnam Ultra-Bold"/>
                <a:sym typeface="Be Vietnam Ultra-Bold"/>
              </a:rPr>
              <a:t>To strengthen my communication skill especially in professional way</a:t>
            </a:r>
          </a:p>
        </p:txBody>
      </p:sp>
      <p:sp>
        <p:nvSpPr>
          <p:cNvPr id="50" name="TextBox 50"/>
          <p:cNvSpPr txBox="1"/>
          <p:nvPr/>
        </p:nvSpPr>
        <p:spPr>
          <a:xfrm>
            <a:off x="1136746" y="1510681"/>
            <a:ext cx="7087588" cy="702818"/>
          </a:xfrm>
          <a:prstGeom prst="rect">
            <a:avLst/>
          </a:prstGeom>
        </p:spPr>
        <p:txBody>
          <a:bodyPr lIns="0" tIns="0" rIns="0" bIns="0" rtlCol="0" anchor="t">
            <a:spAutoFit/>
          </a:bodyPr>
          <a:lstStyle/>
          <a:p>
            <a:pPr algn="l">
              <a:lnSpc>
                <a:spcPts val="5355"/>
              </a:lnSpc>
            </a:pPr>
            <a:r>
              <a:rPr lang="en-US" sz="5199" b="1" spc="166">
                <a:solidFill>
                  <a:srgbClr val="01003B"/>
                </a:solidFill>
                <a:latin typeface="Be Vietnam Ultra-Bold"/>
                <a:ea typeface="Be Vietnam Ultra-Bold"/>
                <a:cs typeface="Be Vietnam Ultra-Bold"/>
                <a:sym typeface="Be Vietnam Ultra-Bold"/>
              </a:rPr>
              <a:t>LEARNING OBJECTIVE</a:t>
            </a:r>
          </a:p>
        </p:txBody>
      </p:sp>
      <p:sp>
        <p:nvSpPr>
          <p:cNvPr id="53" name="Rectangle 1">
            <a:extLst>
              <a:ext uri="{FF2B5EF4-FFF2-40B4-BE49-F238E27FC236}">
                <a16:creationId xmlns:a16="http://schemas.microsoft.com/office/drawing/2014/main" id="{0C6CC1AB-E71D-FBEF-1FB7-E4E152452B3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7" name="Picture 56">
            <a:extLst>
              <a:ext uri="{FF2B5EF4-FFF2-40B4-BE49-F238E27FC236}">
                <a16:creationId xmlns:a16="http://schemas.microsoft.com/office/drawing/2014/main" id="{B48C7F62-0D6F-FD19-607B-3AAB743B4A66}"/>
              </a:ext>
            </a:extLst>
          </p:cNvPr>
          <p:cNvPicPr>
            <a:picLocks noChangeAspect="1"/>
          </p:cNvPicPr>
          <p:nvPr/>
        </p:nvPicPr>
        <p:blipFill>
          <a:blip r:embed="rId3"/>
          <a:stretch>
            <a:fillRect/>
          </a:stretch>
        </p:blipFill>
        <p:spPr>
          <a:xfrm>
            <a:off x="1905000" y="2808186"/>
            <a:ext cx="7145385" cy="66119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1462911" y="5734255"/>
            <a:ext cx="1529070" cy="152907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GB"/>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1</a:t>
              </a:r>
            </a:p>
          </p:txBody>
        </p:sp>
      </p:grpSp>
      <p:sp>
        <p:nvSpPr>
          <p:cNvPr id="6" name="AutoShape 6"/>
          <p:cNvSpPr/>
          <p:nvPr/>
        </p:nvSpPr>
        <p:spPr>
          <a:xfrm flipV="1">
            <a:off x="2929402" y="5348602"/>
            <a:ext cx="1958895" cy="846759"/>
          </a:xfrm>
          <a:prstGeom prst="line">
            <a:avLst/>
          </a:prstGeom>
          <a:ln w="38100" cap="flat">
            <a:solidFill>
              <a:srgbClr val="000000"/>
            </a:solidFill>
            <a:prstDash val="sysDash"/>
            <a:headEnd type="none" w="sm" len="sm"/>
            <a:tailEnd type="none" w="sm" len="sm"/>
          </a:ln>
        </p:spPr>
        <p:txBody>
          <a:bodyPr/>
          <a:lstStyle/>
          <a:p>
            <a:endParaRPr lang="en-GB"/>
          </a:p>
        </p:txBody>
      </p:sp>
      <p:grpSp>
        <p:nvGrpSpPr>
          <p:cNvPr id="7" name="Group 7"/>
          <p:cNvGrpSpPr/>
          <p:nvPr/>
        </p:nvGrpSpPr>
        <p:grpSpPr>
          <a:xfrm>
            <a:off x="4825717" y="4280637"/>
            <a:ext cx="1529070" cy="15290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a:t>
              </a:r>
            </a:p>
          </p:txBody>
        </p:sp>
      </p:grpSp>
      <p:grpSp>
        <p:nvGrpSpPr>
          <p:cNvPr id="10" name="Group 10"/>
          <p:cNvGrpSpPr/>
          <p:nvPr/>
        </p:nvGrpSpPr>
        <p:grpSpPr>
          <a:xfrm>
            <a:off x="8296427" y="5627937"/>
            <a:ext cx="1529070" cy="15290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GB"/>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3</a:t>
              </a:r>
            </a:p>
          </p:txBody>
        </p:sp>
      </p:grpSp>
      <p:grpSp>
        <p:nvGrpSpPr>
          <p:cNvPr id="13" name="Group 13"/>
          <p:cNvGrpSpPr/>
          <p:nvPr/>
        </p:nvGrpSpPr>
        <p:grpSpPr>
          <a:xfrm>
            <a:off x="11757826" y="4214539"/>
            <a:ext cx="1529070" cy="1529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4</a:t>
              </a:r>
            </a:p>
          </p:txBody>
        </p:sp>
      </p:grpSp>
      <p:grpSp>
        <p:nvGrpSpPr>
          <p:cNvPr id="16" name="Group 16"/>
          <p:cNvGrpSpPr/>
          <p:nvPr/>
        </p:nvGrpSpPr>
        <p:grpSpPr>
          <a:xfrm>
            <a:off x="15183585" y="5627937"/>
            <a:ext cx="1529070" cy="15290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GB"/>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5</a:t>
              </a:r>
            </a:p>
          </p:txBody>
        </p:sp>
      </p:grpSp>
      <p:sp>
        <p:nvSpPr>
          <p:cNvPr id="19" name="AutoShape 19"/>
          <p:cNvSpPr/>
          <p:nvPr/>
        </p:nvSpPr>
        <p:spPr>
          <a:xfrm flipV="1">
            <a:off x="9768950" y="5268167"/>
            <a:ext cx="2045423" cy="835210"/>
          </a:xfrm>
          <a:prstGeom prst="line">
            <a:avLst/>
          </a:prstGeom>
          <a:ln w="38100" cap="flat">
            <a:solidFill>
              <a:srgbClr val="000000"/>
            </a:solidFill>
            <a:prstDash val="sysDash"/>
            <a:headEnd type="none" w="sm" len="sm"/>
            <a:tailEnd type="none" w="sm" len="sm"/>
          </a:ln>
        </p:spPr>
        <p:txBody>
          <a:bodyPr/>
          <a:lstStyle/>
          <a:p>
            <a:endParaRPr lang="en-GB"/>
          </a:p>
        </p:txBody>
      </p:sp>
      <p:sp>
        <p:nvSpPr>
          <p:cNvPr id="20" name="AutoShape 20"/>
          <p:cNvSpPr/>
          <p:nvPr/>
        </p:nvSpPr>
        <p:spPr>
          <a:xfrm>
            <a:off x="6303162" y="5321917"/>
            <a:ext cx="2044891" cy="793809"/>
          </a:xfrm>
          <a:prstGeom prst="line">
            <a:avLst/>
          </a:prstGeom>
          <a:ln w="38100" cap="flat">
            <a:solidFill>
              <a:srgbClr val="000000"/>
            </a:solidFill>
            <a:prstDash val="sysDash"/>
            <a:headEnd type="none" w="sm" len="sm"/>
            <a:tailEnd type="none" w="sm" len="sm"/>
          </a:ln>
        </p:spPr>
        <p:txBody>
          <a:bodyPr/>
          <a:lstStyle/>
          <a:p>
            <a:endParaRPr lang="en-GB"/>
          </a:p>
        </p:txBody>
      </p:sp>
      <p:sp>
        <p:nvSpPr>
          <p:cNvPr id="21" name="AutoShape 21"/>
          <p:cNvSpPr/>
          <p:nvPr/>
        </p:nvSpPr>
        <p:spPr>
          <a:xfrm>
            <a:off x="13229292" y="5270739"/>
            <a:ext cx="2011897" cy="830067"/>
          </a:xfrm>
          <a:prstGeom prst="line">
            <a:avLst/>
          </a:prstGeom>
          <a:ln w="38100" cap="flat">
            <a:solidFill>
              <a:srgbClr val="000000"/>
            </a:solidFill>
            <a:prstDash val="sysDash"/>
            <a:headEnd type="none" w="sm" len="sm"/>
            <a:tailEnd type="none" w="sm" len="sm"/>
          </a:ln>
        </p:spPr>
        <p:txBody>
          <a:bodyPr/>
          <a:lstStyle/>
          <a:p>
            <a:endParaRPr lang="en-GB"/>
          </a:p>
        </p:txBody>
      </p:sp>
      <p:grpSp>
        <p:nvGrpSpPr>
          <p:cNvPr id="22" name="Group 22"/>
          <p:cNvGrpSpPr/>
          <p:nvPr/>
        </p:nvGrpSpPr>
        <p:grpSpPr>
          <a:xfrm>
            <a:off x="-900455" y="9284122"/>
            <a:ext cx="19615407" cy="3895402"/>
            <a:chOff x="0" y="0"/>
            <a:chExt cx="5166198" cy="1025950"/>
          </a:xfrm>
        </p:grpSpPr>
        <p:sp>
          <p:nvSpPr>
            <p:cNvPr id="23" name="Freeform 23"/>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24" name="TextBox 24"/>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651330" y="9296911"/>
            <a:ext cx="19615407" cy="3895402"/>
            <a:chOff x="0" y="0"/>
            <a:chExt cx="5166198" cy="1025950"/>
          </a:xfrm>
        </p:grpSpPr>
        <p:sp>
          <p:nvSpPr>
            <p:cNvPr id="26" name="Freeform 26"/>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27" name="TextBox 27"/>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rot="1112913">
            <a:off x="5532914" y="7279668"/>
            <a:ext cx="7315200" cy="3049545"/>
          </a:xfrm>
          <a:custGeom>
            <a:avLst/>
            <a:gdLst/>
            <a:ahLst/>
            <a:cxnLst/>
            <a:rect l="l" t="t" r="r" b="b"/>
            <a:pathLst>
              <a:path w="7315200" h="3049545">
                <a:moveTo>
                  <a:pt x="0" y="0"/>
                </a:moveTo>
                <a:lnTo>
                  <a:pt x="7315200" y="0"/>
                </a:lnTo>
                <a:lnTo>
                  <a:pt x="7315200" y="3049544"/>
                </a:lnTo>
                <a:lnTo>
                  <a:pt x="0" y="3049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29" name="TextBox 29"/>
          <p:cNvSpPr txBox="1"/>
          <p:nvPr/>
        </p:nvSpPr>
        <p:spPr>
          <a:xfrm>
            <a:off x="1028700" y="3420348"/>
            <a:ext cx="3751478" cy="365556"/>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RCCA</a:t>
            </a:r>
          </a:p>
        </p:txBody>
      </p:sp>
      <p:sp>
        <p:nvSpPr>
          <p:cNvPr id="30" name="TextBox 30"/>
          <p:cNvSpPr txBox="1"/>
          <p:nvPr/>
        </p:nvSpPr>
        <p:spPr>
          <a:xfrm>
            <a:off x="1317499" y="3879401"/>
            <a:ext cx="2941701" cy="772616"/>
          </a:xfrm>
          <a:prstGeom prst="rect">
            <a:avLst/>
          </a:prstGeom>
        </p:spPr>
        <p:txBody>
          <a:bodyPr lIns="0" tIns="0" rIns="0" bIns="0" rtlCol="0" anchor="t">
            <a:spAutoFit/>
          </a:bodyPr>
          <a:lstStyle/>
          <a:p>
            <a:pPr marL="0" lvl="0" indent="0" algn="just">
              <a:lnSpc>
                <a:spcPts val="2026"/>
              </a:lnSpc>
              <a:spcBef>
                <a:spcPct val="0"/>
              </a:spcBef>
            </a:pPr>
            <a:r>
              <a:rPr lang="en-US" sz="1571">
                <a:solidFill>
                  <a:srgbClr val="46483F"/>
                </a:solidFill>
                <a:latin typeface="Be Vietnam"/>
                <a:ea typeface="Be Vietnam"/>
                <a:cs typeface="Be Vietnam"/>
                <a:sym typeface="Be Vietnam"/>
              </a:rPr>
              <a:t>prepared several root cause analysis and corrective action &amp; followed the remarks</a:t>
            </a:r>
          </a:p>
        </p:txBody>
      </p:sp>
      <p:sp>
        <p:nvSpPr>
          <p:cNvPr id="31" name="TextBox 31"/>
          <p:cNvSpPr txBox="1"/>
          <p:nvPr/>
        </p:nvSpPr>
        <p:spPr>
          <a:xfrm>
            <a:off x="7431680" y="3345008"/>
            <a:ext cx="3751478" cy="365556"/>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MSL and MB</a:t>
            </a:r>
          </a:p>
        </p:txBody>
      </p:sp>
      <p:sp>
        <p:nvSpPr>
          <p:cNvPr id="32" name="TextBox 32"/>
          <p:cNvSpPr txBox="1"/>
          <p:nvPr/>
        </p:nvSpPr>
        <p:spPr>
          <a:xfrm>
            <a:off x="13318453" y="3397052"/>
            <a:ext cx="4453340" cy="346249"/>
          </a:xfrm>
          <a:prstGeom prst="rect">
            <a:avLst/>
          </a:prstGeom>
        </p:spPr>
        <p:txBody>
          <a:bodyPr wrap="square" lIns="0" tIns="0" rIns="0" bIns="0" rtlCol="0" anchor="t">
            <a:spAutoFit/>
          </a:bodyPr>
          <a:lstStyle/>
          <a:p>
            <a:pPr marL="508839" lvl="1" indent="-254419" algn="l">
              <a:lnSpc>
                <a:spcPts val="2710"/>
              </a:lnSpc>
              <a:buFont typeface="Arial"/>
              <a:buChar char="•"/>
            </a:pPr>
            <a:r>
              <a:rPr lang="en-US" sz="2356" b="1" dirty="0">
                <a:solidFill>
                  <a:srgbClr val="343D4A"/>
                </a:solidFill>
                <a:latin typeface="Be Vietnam Ultra-Bold"/>
                <a:ea typeface="Be Vietnam Ultra-Bold"/>
                <a:cs typeface="Be Vietnam Ultra-Bold"/>
                <a:sym typeface="Be Vietnam Ultra-Bold"/>
              </a:rPr>
              <a:t>Communication with OEM</a:t>
            </a:r>
          </a:p>
        </p:txBody>
      </p:sp>
      <p:sp>
        <p:nvSpPr>
          <p:cNvPr id="33" name="TextBox 33"/>
          <p:cNvSpPr txBox="1"/>
          <p:nvPr/>
        </p:nvSpPr>
        <p:spPr>
          <a:xfrm>
            <a:off x="3959032" y="6195537"/>
            <a:ext cx="3648561" cy="365556"/>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Summary Reports</a:t>
            </a:r>
          </a:p>
        </p:txBody>
      </p:sp>
      <p:sp>
        <p:nvSpPr>
          <p:cNvPr id="34" name="TextBox 34"/>
          <p:cNvSpPr txBox="1"/>
          <p:nvPr/>
        </p:nvSpPr>
        <p:spPr>
          <a:xfrm>
            <a:off x="11092322" y="6401997"/>
            <a:ext cx="3532796" cy="365556"/>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Maintenance Orders</a:t>
            </a:r>
          </a:p>
        </p:txBody>
      </p:sp>
      <p:sp>
        <p:nvSpPr>
          <p:cNvPr id="35" name="TextBox 35"/>
          <p:cNvSpPr txBox="1"/>
          <p:nvPr/>
        </p:nvSpPr>
        <p:spPr>
          <a:xfrm>
            <a:off x="1317499" y="1218582"/>
            <a:ext cx="13436444" cy="1134852"/>
          </a:xfrm>
          <a:prstGeom prst="rect">
            <a:avLst/>
          </a:prstGeom>
        </p:spPr>
        <p:txBody>
          <a:bodyPr lIns="0" tIns="0" rIns="0" bIns="0" rtlCol="0" anchor="t">
            <a:spAutoFit/>
          </a:bodyPr>
          <a:lstStyle/>
          <a:p>
            <a:pPr algn="ctr">
              <a:lnSpc>
                <a:spcPts val="8699"/>
              </a:lnSpc>
            </a:pPr>
            <a:r>
              <a:rPr lang="en-US" sz="8446" b="1" spc="270">
                <a:solidFill>
                  <a:srgbClr val="01003B"/>
                </a:solidFill>
                <a:latin typeface="Be Vietnam Ultra-Bold"/>
                <a:ea typeface="Be Vietnam Ultra-Bold"/>
                <a:cs typeface="Be Vietnam Ultra-Bold"/>
                <a:sym typeface="Be Vietnam Ultra-Bold"/>
              </a:rPr>
              <a:t>PROJECT DESCRIPTION</a:t>
            </a:r>
          </a:p>
        </p:txBody>
      </p:sp>
      <p:sp>
        <p:nvSpPr>
          <p:cNvPr id="36" name="TextBox 36"/>
          <p:cNvSpPr txBox="1"/>
          <p:nvPr/>
        </p:nvSpPr>
        <p:spPr>
          <a:xfrm>
            <a:off x="7607593" y="3858790"/>
            <a:ext cx="3165843" cy="1029791"/>
          </a:xfrm>
          <a:prstGeom prst="rect">
            <a:avLst/>
          </a:prstGeom>
        </p:spPr>
        <p:txBody>
          <a:bodyPr lIns="0" tIns="0" rIns="0" bIns="0" rtlCol="0" anchor="t">
            <a:spAutoFit/>
          </a:bodyPr>
          <a:lstStyle/>
          <a:p>
            <a:pPr marL="0" lvl="0" indent="0" algn="just">
              <a:lnSpc>
                <a:spcPts val="2026"/>
              </a:lnSpc>
              <a:spcBef>
                <a:spcPct val="0"/>
              </a:spcBef>
            </a:pPr>
            <a:r>
              <a:rPr lang="en-US" sz="1571">
                <a:solidFill>
                  <a:srgbClr val="46483F"/>
                </a:solidFill>
                <a:latin typeface="Be Vietnam"/>
                <a:ea typeface="Be Vietnam"/>
                <a:cs typeface="Be Vietnam"/>
                <a:sym typeface="Be Vietnam"/>
              </a:rPr>
              <a:t>prepared some maintenance service letters and maintenance bulletins for recommending best practices</a:t>
            </a:r>
          </a:p>
        </p:txBody>
      </p:sp>
      <p:sp>
        <p:nvSpPr>
          <p:cNvPr id="37" name="TextBox 37"/>
          <p:cNvSpPr txBox="1"/>
          <p:nvPr/>
        </p:nvSpPr>
        <p:spPr>
          <a:xfrm>
            <a:off x="14228867" y="3940848"/>
            <a:ext cx="2591350" cy="1005660"/>
          </a:xfrm>
          <a:prstGeom prst="rect">
            <a:avLst/>
          </a:prstGeom>
        </p:spPr>
        <p:txBody>
          <a:bodyPr wrap="square" lIns="0" tIns="0" rIns="0" bIns="0" rtlCol="0" anchor="t">
            <a:spAutoFit/>
          </a:bodyPr>
          <a:lstStyle/>
          <a:p>
            <a:pPr marL="0" lvl="0" indent="0" algn="just">
              <a:lnSpc>
                <a:spcPts val="2026"/>
              </a:lnSpc>
              <a:spcBef>
                <a:spcPct val="0"/>
              </a:spcBef>
            </a:pPr>
            <a:r>
              <a:rPr lang="en-US" sz="1571" u="none" dirty="0">
                <a:solidFill>
                  <a:srgbClr val="46483F"/>
                </a:solidFill>
                <a:latin typeface="Be Vietnam"/>
                <a:ea typeface="Be Vietnam"/>
                <a:cs typeface="Be Vietnam"/>
                <a:sym typeface="Be Vietnam"/>
              </a:rPr>
              <a:t>Communicated with different manufacturers for tackling various remarks</a:t>
            </a:r>
          </a:p>
        </p:txBody>
      </p:sp>
      <p:sp>
        <p:nvSpPr>
          <p:cNvPr id="38" name="TextBox 38"/>
          <p:cNvSpPr txBox="1"/>
          <p:nvPr/>
        </p:nvSpPr>
        <p:spPr>
          <a:xfrm>
            <a:off x="4373416" y="6652009"/>
            <a:ext cx="3077873" cy="772616"/>
          </a:xfrm>
          <a:prstGeom prst="rect">
            <a:avLst/>
          </a:prstGeom>
        </p:spPr>
        <p:txBody>
          <a:bodyPr lIns="0" tIns="0" rIns="0" bIns="0" rtlCol="0" anchor="t">
            <a:spAutoFit/>
          </a:bodyPr>
          <a:lstStyle/>
          <a:p>
            <a:pPr marL="0" lvl="0" indent="0" algn="just">
              <a:lnSpc>
                <a:spcPts val="2026"/>
              </a:lnSpc>
              <a:spcBef>
                <a:spcPct val="0"/>
              </a:spcBef>
            </a:pPr>
            <a:r>
              <a:rPr lang="en-US" sz="1571">
                <a:solidFill>
                  <a:srgbClr val="46483F"/>
                </a:solidFill>
                <a:latin typeface="Be Vietnam"/>
                <a:ea typeface="Be Vietnam"/>
                <a:cs typeface="Be Vietnam"/>
                <a:sym typeface="Be Vietnam"/>
              </a:rPr>
              <a:t>prepared different summary reports mainly related with NGS systems</a:t>
            </a:r>
          </a:p>
        </p:txBody>
      </p:sp>
      <p:sp>
        <p:nvSpPr>
          <p:cNvPr id="39" name="TextBox 39"/>
          <p:cNvSpPr txBox="1"/>
          <p:nvPr/>
        </p:nvSpPr>
        <p:spPr>
          <a:xfrm>
            <a:off x="11183157" y="6909184"/>
            <a:ext cx="3441960" cy="515441"/>
          </a:xfrm>
          <a:prstGeom prst="rect">
            <a:avLst/>
          </a:prstGeom>
        </p:spPr>
        <p:txBody>
          <a:bodyPr lIns="0" tIns="0" rIns="0" bIns="0" rtlCol="0" anchor="t">
            <a:spAutoFit/>
          </a:bodyPr>
          <a:lstStyle/>
          <a:p>
            <a:pPr marL="0" lvl="0" indent="0" algn="just">
              <a:lnSpc>
                <a:spcPts val="2026"/>
              </a:lnSpc>
              <a:spcBef>
                <a:spcPct val="0"/>
              </a:spcBef>
            </a:pPr>
            <a:r>
              <a:rPr lang="en-US" sz="1571">
                <a:solidFill>
                  <a:srgbClr val="46483F"/>
                </a:solidFill>
                <a:latin typeface="Be Vietnam"/>
                <a:ea typeface="Be Vietnam"/>
                <a:cs typeface="Be Vietnam"/>
                <a:sym typeface="Be Vietnam"/>
              </a:rPr>
              <a:t>prepared multiple maintenance orders for resolving different faults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5146499" y="5426992"/>
            <a:ext cx="3925804" cy="3831308"/>
            <a:chOff x="0" y="0"/>
            <a:chExt cx="453389" cy="442476"/>
          </a:xfrm>
        </p:grpSpPr>
        <p:sp>
          <p:nvSpPr>
            <p:cNvPr id="4" name="Freeform 4"/>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GB"/>
            </a:p>
          </p:txBody>
        </p:sp>
        <p:sp>
          <p:nvSpPr>
            <p:cNvPr id="5" name="TextBox 5"/>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1028700" y="5426992"/>
            <a:ext cx="3925804" cy="3831308"/>
            <a:chOff x="0" y="0"/>
            <a:chExt cx="453389" cy="442476"/>
          </a:xfrm>
        </p:grpSpPr>
        <p:sp>
          <p:nvSpPr>
            <p:cNvPr id="7" name="Freeform 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GB"/>
            </a:p>
          </p:txBody>
        </p:sp>
        <p:sp>
          <p:nvSpPr>
            <p:cNvPr id="8" name="TextBox 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9" name="Group 9"/>
          <p:cNvGrpSpPr/>
          <p:nvPr/>
        </p:nvGrpSpPr>
        <p:grpSpPr>
          <a:xfrm rot="2700000">
            <a:off x="2075081" y="3714589"/>
            <a:ext cx="1833041" cy="1833041"/>
            <a:chOff x="0" y="0"/>
            <a:chExt cx="2444055" cy="2444055"/>
          </a:xfrm>
        </p:grpSpPr>
        <p:grpSp>
          <p:nvGrpSpPr>
            <p:cNvPr id="10" name="Group 10"/>
            <p:cNvGrpSpPr>
              <a:grpSpLocks noChangeAspect="1"/>
            </p:cNvGrpSpPr>
            <p:nvPr/>
          </p:nvGrpSpPr>
          <p:grpSpPr>
            <a:xfrm>
              <a:off x="0" y="0"/>
              <a:ext cx="2444055" cy="2444055"/>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12" name="Group 12"/>
            <p:cNvGrpSpPr/>
            <p:nvPr/>
          </p:nvGrpSpPr>
          <p:grpSpPr>
            <a:xfrm>
              <a:off x="299961" y="342043"/>
              <a:ext cx="1838045" cy="18380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rot="-2700000">
            <a:off x="6192880" y="3714589"/>
            <a:ext cx="1833041" cy="1833041"/>
            <a:chOff x="0" y="0"/>
            <a:chExt cx="2444055" cy="2444055"/>
          </a:xfrm>
        </p:grpSpPr>
        <p:grpSp>
          <p:nvGrpSpPr>
            <p:cNvPr id="16" name="Group 16"/>
            <p:cNvGrpSpPr>
              <a:grpSpLocks noChangeAspect="1"/>
            </p:cNvGrpSpPr>
            <p:nvPr/>
          </p:nvGrpSpPr>
          <p:grpSpPr>
            <a:xfrm rot="5400000">
              <a:off x="0" y="0"/>
              <a:ext cx="2444055" cy="2444055"/>
              <a:chOff x="0" y="0"/>
              <a:chExt cx="14400530" cy="14400530"/>
            </a:xfrm>
          </p:grpSpPr>
          <p:sp>
            <p:nvSpPr>
              <p:cNvPr id="17" name="Freeform 1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18" name="Group 18"/>
            <p:cNvGrpSpPr/>
            <p:nvPr/>
          </p:nvGrpSpPr>
          <p:grpSpPr>
            <a:xfrm>
              <a:off x="283619" y="338366"/>
              <a:ext cx="1841722" cy="184172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21" name="Group 21"/>
          <p:cNvGrpSpPr/>
          <p:nvPr/>
        </p:nvGrpSpPr>
        <p:grpSpPr>
          <a:xfrm>
            <a:off x="9200744" y="5426992"/>
            <a:ext cx="3925804" cy="3831308"/>
            <a:chOff x="0" y="0"/>
            <a:chExt cx="453389" cy="442476"/>
          </a:xfrm>
        </p:grpSpPr>
        <p:sp>
          <p:nvSpPr>
            <p:cNvPr id="22" name="Freeform 22"/>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GB"/>
            </a:p>
          </p:txBody>
        </p:sp>
        <p:sp>
          <p:nvSpPr>
            <p:cNvPr id="23" name="TextBox 23"/>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24" name="Group 24"/>
          <p:cNvGrpSpPr/>
          <p:nvPr/>
        </p:nvGrpSpPr>
        <p:grpSpPr>
          <a:xfrm rot="2700000">
            <a:off x="10247125" y="3714589"/>
            <a:ext cx="1833041" cy="1833041"/>
            <a:chOff x="0" y="0"/>
            <a:chExt cx="2444055" cy="2444055"/>
          </a:xfrm>
        </p:grpSpPr>
        <p:grpSp>
          <p:nvGrpSpPr>
            <p:cNvPr id="25" name="Group 25"/>
            <p:cNvGrpSpPr>
              <a:grpSpLocks noChangeAspect="1"/>
            </p:cNvGrpSpPr>
            <p:nvPr/>
          </p:nvGrpSpPr>
          <p:grpSpPr>
            <a:xfrm>
              <a:off x="0" y="0"/>
              <a:ext cx="2444055" cy="2444055"/>
              <a:chOff x="0" y="0"/>
              <a:chExt cx="14400530" cy="14400530"/>
            </a:xfrm>
          </p:grpSpPr>
          <p:sp>
            <p:nvSpPr>
              <p:cNvPr id="26" name="Freeform 26"/>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27" name="Group 27"/>
            <p:cNvGrpSpPr/>
            <p:nvPr/>
          </p:nvGrpSpPr>
          <p:grpSpPr>
            <a:xfrm>
              <a:off x="299961" y="342043"/>
              <a:ext cx="1838045" cy="183804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30" name="Group 30"/>
          <p:cNvGrpSpPr/>
          <p:nvPr/>
        </p:nvGrpSpPr>
        <p:grpSpPr>
          <a:xfrm rot="-2700000">
            <a:off x="17256279" y="7618209"/>
            <a:ext cx="2388948" cy="2388948"/>
            <a:chOff x="0" y="0"/>
            <a:chExt cx="812800" cy="812800"/>
          </a:xfrm>
        </p:grpSpPr>
        <p:sp>
          <p:nvSpPr>
            <p:cNvPr id="31" name="Freeform 31"/>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txBody>
            <a:bodyPr/>
            <a:lstStyle/>
            <a:p>
              <a:endParaRPr lang="en-GB"/>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rot="-8100000">
            <a:off x="13703799" y="8756087"/>
            <a:ext cx="3895116" cy="3895116"/>
            <a:chOff x="0" y="0"/>
            <a:chExt cx="812800" cy="812800"/>
          </a:xfrm>
        </p:grpSpPr>
        <p:sp>
          <p:nvSpPr>
            <p:cNvPr id="34" name="Freeform 34"/>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3333496" y="5426992"/>
            <a:ext cx="3925804" cy="3831308"/>
            <a:chOff x="0" y="0"/>
            <a:chExt cx="453389" cy="442476"/>
          </a:xfrm>
        </p:grpSpPr>
        <p:sp>
          <p:nvSpPr>
            <p:cNvPr id="37" name="Freeform 3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GB"/>
            </a:p>
          </p:txBody>
        </p:sp>
        <p:sp>
          <p:nvSpPr>
            <p:cNvPr id="38" name="TextBox 3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39" name="Group 39"/>
          <p:cNvGrpSpPr/>
          <p:nvPr/>
        </p:nvGrpSpPr>
        <p:grpSpPr>
          <a:xfrm rot="-2700000">
            <a:off x="14379878" y="3714589"/>
            <a:ext cx="1833041" cy="1833041"/>
            <a:chOff x="0" y="0"/>
            <a:chExt cx="2444055" cy="2444055"/>
          </a:xfrm>
        </p:grpSpPr>
        <p:grpSp>
          <p:nvGrpSpPr>
            <p:cNvPr id="40" name="Group 40"/>
            <p:cNvGrpSpPr>
              <a:grpSpLocks noChangeAspect="1"/>
            </p:cNvGrpSpPr>
            <p:nvPr/>
          </p:nvGrpSpPr>
          <p:grpSpPr>
            <a:xfrm rot="5400000">
              <a:off x="0" y="0"/>
              <a:ext cx="2444055" cy="2444055"/>
              <a:chOff x="0" y="0"/>
              <a:chExt cx="14400530" cy="14400530"/>
            </a:xfrm>
          </p:grpSpPr>
          <p:sp>
            <p:nvSpPr>
              <p:cNvPr id="41" name="Freeform 4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42" name="Group 42"/>
            <p:cNvGrpSpPr/>
            <p:nvPr/>
          </p:nvGrpSpPr>
          <p:grpSpPr>
            <a:xfrm>
              <a:off x="283619" y="338366"/>
              <a:ext cx="1841722" cy="1841722"/>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dirty="0"/>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45" name="Freeform 45"/>
          <p:cNvSpPr/>
          <p:nvPr/>
        </p:nvSpPr>
        <p:spPr>
          <a:xfrm>
            <a:off x="6608019" y="4303761"/>
            <a:ext cx="1002763" cy="814973"/>
          </a:xfrm>
          <a:custGeom>
            <a:avLst/>
            <a:gdLst/>
            <a:ahLst/>
            <a:cxnLst/>
            <a:rect l="l" t="t" r="r" b="b"/>
            <a:pathLst>
              <a:path w="1002763" h="814973">
                <a:moveTo>
                  <a:pt x="0" y="0"/>
                </a:moveTo>
                <a:lnTo>
                  <a:pt x="1002764" y="0"/>
                </a:lnTo>
                <a:lnTo>
                  <a:pt x="1002764" y="814974"/>
                </a:lnTo>
                <a:lnTo>
                  <a:pt x="0" y="814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6" name="Freeform 46"/>
          <p:cNvSpPr/>
          <p:nvPr/>
        </p:nvSpPr>
        <p:spPr>
          <a:xfrm>
            <a:off x="10734405" y="4215309"/>
            <a:ext cx="858482" cy="783559"/>
          </a:xfrm>
          <a:custGeom>
            <a:avLst/>
            <a:gdLst/>
            <a:ahLst/>
            <a:cxnLst/>
            <a:rect l="l" t="t" r="r" b="b"/>
            <a:pathLst>
              <a:path w="858482" h="783559">
                <a:moveTo>
                  <a:pt x="0" y="0"/>
                </a:moveTo>
                <a:lnTo>
                  <a:pt x="858482" y="0"/>
                </a:lnTo>
                <a:lnTo>
                  <a:pt x="858482" y="783560"/>
                </a:lnTo>
                <a:lnTo>
                  <a:pt x="0" y="783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2468490" y="4107605"/>
            <a:ext cx="1011130" cy="1011130"/>
          </a:xfrm>
          <a:custGeom>
            <a:avLst/>
            <a:gdLst/>
            <a:ahLst/>
            <a:cxnLst/>
            <a:rect l="l" t="t" r="r" b="b"/>
            <a:pathLst>
              <a:path w="1011130" h="1011130">
                <a:moveTo>
                  <a:pt x="0" y="0"/>
                </a:moveTo>
                <a:lnTo>
                  <a:pt x="1011130" y="0"/>
                </a:lnTo>
                <a:lnTo>
                  <a:pt x="1011130" y="1011130"/>
                </a:lnTo>
                <a:lnTo>
                  <a:pt x="0" y="10111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48" name="Freeform 48"/>
          <p:cNvSpPr/>
          <p:nvPr/>
        </p:nvSpPr>
        <p:spPr>
          <a:xfrm>
            <a:off x="14793426" y="4076191"/>
            <a:ext cx="948407" cy="1109838"/>
          </a:xfrm>
          <a:custGeom>
            <a:avLst/>
            <a:gdLst/>
            <a:ahLst/>
            <a:cxnLst/>
            <a:rect l="l" t="t" r="r" b="b"/>
            <a:pathLst>
              <a:path w="948407" h="1109838">
                <a:moveTo>
                  <a:pt x="0" y="0"/>
                </a:moveTo>
                <a:lnTo>
                  <a:pt x="948407" y="0"/>
                </a:lnTo>
                <a:lnTo>
                  <a:pt x="948407" y="1109837"/>
                </a:lnTo>
                <a:lnTo>
                  <a:pt x="0" y="110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49" name="Group 49"/>
          <p:cNvGrpSpPr/>
          <p:nvPr/>
        </p:nvGrpSpPr>
        <p:grpSpPr>
          <a:xfrm>
            <a:off x="-411042" y="-720617"/>
            <a:ext cx="19615407" cy="3895402"/>
            <a:chOff x="0" y="0"/>
            <a:chExt cx="5166198" cy="1025950"/>
          </a:xfrm>
        </p:grpSpPr>
        <p:sp>
          <p:nvSpPr>
            <p:cNvPr id="50" name="Freeform 50"/>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51" name="TextBox 51"/>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52" name="TextBox 52"/>
          <p:cNvSpPr txBox="1"/>
          <p:nvPr/>
        </p:nvSpPr>
        <p:spPr>
          <a:xfrm>
            <a:off x="13919988" y="6748954"/>
            <a:ext cx="2651024" cy="2245588"/>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Maintenance Program</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Aircraft delivery Documents</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Minimum Equipment list (MEL)</a:t>
            </a:r>
          </a:p>
        </p:txBody>
      </p:sp>
      <p:grpSp>
        <p:nvGrpSpPr>
          <p:cNvPr id="53" name="Group 53"/>
          <p:cNvGrpSpPr/>
          <p:nvPr/>
        </p:nvGrpSpPr>
        <p:grpSpPr>
          <a:xfrm rot="-2700000">
            <a:off x="13398738" y="9028592"/>
            <a:ext cx="1042499" cy="1042499"/>
            <a:chOff x="0" y="0"/>
            <a:chExt cx="812800" cy="812800"/>
          </a:xfrm>
        </p:grpSpPr>
        <p:sp>
          <p:nvSpPr>
            <p:cNvPr id="54" name="Freeform 54"/>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txBody>
            <a:bodyPr/>
            <a:lstStyle/>
            <a:p>
              <a:endParaRPr lang="en-GB"/>
            </a:p>
          </p:txBody>
        </p:sp>
        <p:sp>
          <p:nvSpPr>
            <p:cNvPr id="55" name="TextBox 5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56" name="TextBox 56"/>
          <p:cNvSpPr txBox="1"/>
          <p:nvPr/>
        </p:nvSpPr>
        <p:spPr>
          <a:xfrm>
            <a:off x="891244" y="142875"/>
            <a:ext cx="15870267" cy="1066910"/>
          </a:xfrm>
          <a:prstGeom prst="rect">
            <a:avLst/>
          </a:prstGeom>
        </p:spPr>
        <p:txBody>
          <a:bodyPr lIns="0" tIns="0" rIns="0" bIns="0" rtlCol="0" anchor="t">
            <a:spAutoFit/>
          </a:bodyPr>
          <a:lstStyle/>
          <a:p>
            <a:pPr algn="ctr">
              <a:lnSpc>
                <a:spcPts val="8184"/>
              </a:lnSpc>
            </a:pPr>
            <a:r>
              <a:rPr lang="en-US" sz="7946" b="1" spc="254">
                <a:solidFill>
                  <a:srgbClr val="FFFFFF"/>
                </a:solidFill>
                <a:latin typeface="Be Vietnam Ultra-Bold"/>
                <a:ea typeface="Be Vietnam Ultra-Bold"/>
                <a:cs typeface="Be Vietnam Ultra-Bold"/>
                <a:sym typeface="Be Vietnam Ultra-Bold"/>
              </a:rPr>
              <a:t>SKILLS KNOWLEDGE GAINED</a:t>
            </a:r>
          </a:p>
        </p:txBody>
      </p:sp>
      <p:sp>
        <p:nvSpPr>
          <p:cNvPr id="57" name="TextBox 57"/>
          <p:cNvSpPr txBox="1"/>
          <p:nvPr/>
        </p:nvSpPr>
        <p:spPr>
          <a:xfrm>
            <a:off x="1695446" y="6104430"/>
            <a:ext cx="3246266"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01. OEM Tools</a:t>
            </a:r>
          </a:p>
        </p:txBody>
      </p:sp>
      <p:sp>
        <p:nvSpPr>
          <p:cNvPr id="58" name="TextBox 58"/>
          <p:cNvSpPr txBox="1"/>
          <p:nvPr/>
        </p:nvSpPr>
        <p:spPr>
          <a:xfrm>
            <a:off x="1695446" y="6748954"/>
            <a:ext cx="2901443" cy="1321663"/>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IPD, AMM,  FIM, WDM</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MYBOEINGFLEET</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AIRBUSWORLD</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DHC</a:t>
            </a:r>
          </a:p>
        </p:txBody>
      </p:sp>
      <p:sp>
        <p:nvSpPr>
          <p:cNvPr id="59" name="TextBox 59"/>
          <p:cNvSpPr txBox="1"/>
          <p:nvPr/>
        </p:nvSpPr>
        <p:spPr>
          <a:xfrm>
            <a:off x="9867490" y="6104430"/>
            <a:ext cx="3259058"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03. Reports</a:t>
            </a:r>
          </a:p>
        </p:txBody>
      </p:sp>
      <p:sp>
        <p:nvSpPr>
          <p:cNvPr id="60" name="TextBox 60"/>
          <p:cNvSpPr txBox="1"/>
          <p:nvPr/>
        </p:nvSpPr>
        <p:spPr>
          <a:xfrm>
            <a:off x="9867490" y="6748954"/>
            <a:ext cx="2651024" cy="1969363"/>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RCCA</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MSL</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Summary Reports</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Maintenance Bulletins</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MEL report</a:t>
            </a:r>
          </a:p>
        </p:txBody>
      </p:sp>
      <p:sp>
        <p:nvSpPr>
          <p:cNvPr id="61" name="TextBox 61"/>
          <p:cNvSpPr txBox="1"/>
          <p:nvPr/>
        </p:nvSpPr>
        <p:spPr>
          <a:xfrm>
            <a:off x="5749691" y="6104430"/>
            <a:ext cx="3259058"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02. Maintenix</a:t>
            </a:r>
          </a:p>
        </p:txBody>
      </p:sp>
      <p:sp>
        <p:nvSpPr>
          <p:cNvPr id="62" name="TextBox 62"/>
          <p:cNvSpPr txBox="1"/>
          <p:nvPr/>
        </p:nvSpPr>
        <p:spPr>
          <a:xfrm>
            <a:off x="5749691" y="6748954"/>
            <a:ext cx="2651024" cy="1931263"/>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Inventories</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Troubleshooting errors</a:t>
            </a:r>
          </a:p>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Creating Requirements &amp; job cards</a:t>
            </a:r>
          </a:p>
        </p:txBody>
      </p:sp>
      <p:sp>
        <p:nvSpPr>
          <p:cNvPr id="63" name="TextBox 63"/>
          <p:cNvSpPr txBox="1"/>
          <p:nvPr/>
        </p:nvSpPr>
        <p:spPr>
          <a:xfrm>
            <a:off x="13757951" y="6104430"/>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04.Company Manuals</a:t>
            </a:r>
          </a:p>
        </p:txBody>
      </p:sp>
      <p:sp>
        <p:nvSpPr>
          <p:cNvPr id="64" name="TextBox 64"/>
          <p:cNvSpPr txBox="1"/>
          <p:nvPr/>
        </p:nvSpPr>
        <p:spPr>
          <a:xfrm>
            <a:off x="2022911" y="1572163"/>
            <a:ext cx="13628446" cy="918850"/>
          </a:xfrm>
          <a:prstGeom prst="rect">
            <a:avLst/>
          </a:prstGeom>
        </p:spPr>
        <p:txBody>
          <a:bodyPr lIns="0" tIns="0" rIns="0" bIns="0" rtlCol="0" anchor="t">
            <a:spAutoFit/>
          </a:bodyPr>
          <a:lstStyle/>
          <a:p>
            <a:pPr algn="ctr">
              <a:lnSpc>
                <a:spcPts val="7028"/>
              </a:lnSpc>
            </a:pPr>
            <a:r>
              <a:rPr lang="en-US" sz="6823" b="1" i="1" spc="218">
                <a:solidFill>
                  <a:srgbClr val="48CFAE"/>
                </a:solidFill>
                <a:latin typeface="Be Vietnam Ultra-Bold Italics"/>
                <a:ea typeface="Be Vietnam Ultra-Bold Italics"/>
                <a:cs typeface="Be Vietnam Ultra-Bold Italics"/>
                <a:sym typeface="Be Vietnam Ultra-Bold Italics"/>
              </a:rPr>
              <a:t>TECHNICAL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5146499" y="5426992"/>
            <a:ext cx="3925804" cy="3831308"/>
            <a:chOff x="0" y="0"/>
            <a:chExt cx="453389" cy="442476"/>
          </a:xfrm>
        </p:grpSpPr>
        <p:sp>
          <p:nvSpPr>
            <p:cNvPr id="4" name="Freeform 4"/>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GB"/>
            </a:p>
          </p:txBody>
        </p:sp>
        <p:sp>
          <p:nvSpPr>
            <p:cNvPr id="5" name="TextBox 5"/>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1028700" y="5426992"/>
            <a:ext cx="3925804" cy="3831308"/>
            <a:chOff x="0" y="0"/>
            <a:chExt cx="453389" cy="442476"/>
          </a:xfrm>
        </p:grpSpPr>
        <p:sp>
          <p:nvSpPr>
            <p:cNvPr id="7" name="Freeform 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GB"/>
            </a:p>
          </p:txBody>
        </p:sp>
        <p:sp>
          <p:nvSpPr>
            <p:cNvPr id="8" name="TextBox 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9" name="Group 9"/>
          <p:cNvGrpSpPr/>
          <p:nvPr/>
        </p:nvGrpSpPr>
        <p:grpSpPr>
          <a:xfrm rot="2700000">
            <a:off x="2075081" y="3714589"/>
            <a:ext cx="1833041" cy="1833041"/>
            <a:chOff x="0" y="0"/>
            <a:chExt cx="2444055" cy="2444055"/>
          </a:xfrm>
        </p:grpSpPr>
        <p:grpSp>
          <p:nvGrpSpPr>
            <p:cNvPr id="10" name="Group 10"/>
            <p:cNvGrpSpPr>
              <a:grpSpLocks noChangeAspect="1"/>
            </p:cNvGrpSpPr>
            <p:nvPr/>
          </p:nvGrpSpPr>
          <p:grpSpPr>
            <a:xfrm>
              <a:off x="0" y="0"/>
              <a:ext cx="2444055" cy="2444055"/>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12" name="Group 12"/>
            <p:cNvGrpSpPr/>
            <p:nvPr/>
          </p:nvGrpSpPr>
          <p:grpSpPr>
            <a:xfrm>
              <a:off x="299961" y="342043"/>
              <a:ext cx="1838045" cy="18380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rot="-2700000">
            <a:off x="6192880" y="3714589"/>
            <a:ext cx="1833041" cy="1833041"/>
            <a:chOff x="0" y="0"/>
            <a:chExt cx="2444055" cy="2444055"/>
          </a:xfrm>
        </p:grpSpPr>
        <p:grpSp>
          <p:nvGrpSpPr>
            <p:cNvPr id="16" name="Group 16"/>
            <p:cNvGrpSpPr>
              <a:grpSpLocks noChangeAspect="1"/>
            </p:cNvGrpSpPr>
            <p:nvPr/>
          </p:nvGrpSpPr>
          <p:grpSpPr>
            <a:xfrm rot="5400000">
              <a:off x="0" y="0"/>
              <a:ext cx="2444055" cy="2444055"/>
              <a:chOff x="0" y="0"/>
              <a:chExt cx="14400530" cy="14400530"/>
            </a:xfrm>
          </p:grpSpPr>
          <p:sp>
            <p:nvSpPr>
              <p:cNvPr id="17" name="Freeform 1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18" name="Group 18"/>
            <p:cNvGrpSpPr/>
            <p:nvPr/>
          </p:nvGrpSpPr>
          <p:grpSpPr>
            <a:xfrm>
              <a:off x="283619" y="338366"/>
              <a:ext cx="1841722" cy="184172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21" name="Group 21"/>
          <p:cNvGrpSpPr/>
          <p:nvPr/>
        </p:nvGrpSpPr>
        <p:grpSpPr>
          <a:xfrm>
            <a:off x="9200744" y="5426992"/>
            <a:ext cx="3925804" cy="3831308"/>
            <a:chOff x="0" y="0"/>
            <a:chExt cx="453389" cy="442476"/>
          </a:xfrm>
        </p:grpSpPr>
        <p:sp>
          <p:nvSpPr>
            <p:cNvPr id="22" name="Freeform 22"/>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GB"/>
            </a:p>
          </p:txBody>
        </p:sp>
        <p:sp>
          <p:nvSpPr>
            <p:cNvPr id="23" name="TextBox 23"/>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24" name="Group 24"/>
          <p:cNvGrpSpPr/>
          <p:nvPr/>
        </p:nvGrpSpPr>
        <p:grpSpPr>
          <a:xfrm rot="2700000">
            <a:off x="10247125" y="3714589"/>
            <a:ext cx="1833041" cy="1833041"/>
            <a:chOff x="0" y="0"/>
            <a:chExt cx="2444055" cy="2444055"/>
          </a:xfrm>
        </p:grpSpPr>
        <p:grpSp>
          <p:nvGrpSpPr>
            <p:cNvPr id="25" name="Group 25"/>
            <p:cNvGrpSpPr>
              <a:grpSpLocks noChangeAspect="1"/>
            </p:cNvGrpSpPr>
            <p:nvPr/>
          </p:nvGrpSpPr>
          <p:grpSpPr>
            <a:xfrm>
              <a:off x="0" y="0"/>
              <a:ext cx="2444055" cy="2444055"/>
              <a:chOff x="0" y="0"/>
              <a:chExt cx="14400530" cy="14400530"/>
            </a:xfrm>
          </p:grpSpPr>
          <p:sp>
            <p:nvSpPr>
              <p:cNvPr id="26" name="Freeform 26"/>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27" name="Group 27"/>
            <p:cNvGrpSpPr/>
            <p:nvPr/>
          </p:nvGrpSpPr>
          <p:grpSpPr>
            <a:xfrm>
              <a:off x="299961" y="342043"/>
              <a:ext cx="1838045" cy="183804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30" name="Group 30"/>
          <p:cNvGrpSpPr/>
          <p:nvPr/>
        </p:nvGrpSpPr>
        <p:grpSpPr>
          <a:xfrm rot="-2700000">
            <a:off x="17256279" y="7618209"/>
            <a:ext cx="2388948" cy="2388948"/>
            <a:chOff x="0" y="0"/>
            <a:chExt cx="812800" cy="812800"/>
          </a:xfrm>
        </p:grpSpPr>
        <p:sp>
          <p:nvSpPr>
            <p:cNvPr id="31" name="Freeform 31"/>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txBody>
            <a:bodyPr/>
            <a:lstStyle/>
            <a:p>
              <a:endParaRPr lang="en-GB"/>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rot="-8100000">
            <a:off x="13703799" y="8756087"/>
            <a:ext cx="3895116" cy="3895116"/>
            <a:chOff x="0" y="0"/>
            <a:chExt cx="812800" cy="812800"/>
          </a:xfrm>
        </p:grpSpPr>
        <p:sp>
          <p:nvSpPr>
            <p:cNvPr id="34" name="Freeform 34"/>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3333496" y="5426992"/>
            <a:ext cx="3925804" cy="3831308"/>
            <a:chOff x="0" y="0"/>
            <a:chExt cx="453389" cy="442476"/>
          </a:xfrm>
        </p:grpSpPr>
        <p:sp>
          <p:nvSpPr>
            <p:cNvPr id="37" name="Freeform 3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GB"/>
            </a:p>
          </p:txBody>
        </p:sp>
        <p:sp>
          <p:nvSpPr>
            <p:cNvPr id="38" name="TextBox 3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39" name="Group 39"/>
          <p:cNvGrpSpPr/>
          <p:nvPr/>
        </p:nvGrpSpPr>
        <p:grpSpPr>
          <a:xfrm rot="-2700000">
            <a:off x="14379878" y="3714589"/>
            <a:ext cx="1833041" cy="1833041"/>
            <a:chOff x="0" y="0"/>
            <a:chExt cx="2444055" cy="2444055"/>
          </a:xfrm>
        </p:grpSpPr>
        <p:grpSp>
          <p:nvGrpSpPr>
            <p:cNvPr id="40" name="Group 40"/>
            <p:cNvGrpSpPr>
              <a:grpSpLocks noChangeAspect="1"/>
            </p:cNvGrpSpPr>
            <p:nvPr/>
          </p:nvGrpSpPr>
          <p:grpSpPr>
            <a:xfrm rot="5400000">
              <a:off x="0" y="0"/>
              <a:ext cx="2444055" cy="2444055"/>
              <a:chOff x="0" y="0"/>
              <a:chExt cx="14400530" cy="14400530"/>
            </a:xfrm>
          </p:grpSpPr>
          <p:sp>
            <p:nvSpPr>
              <p:cNvPr id="41" name="Freeform 4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42" name="Group 42"/>
            <p:cNvGrpSpPr/>
            <p:nvPr/>
          </p:nvGrpSpPr>
          <p:grpSpPr>
            <a:xfrm>
              <a:off x="283619" y="338366"/>
              <a:ext cx="1841722" cy="1841722"/>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45" name="Freeform 45"/>
          <p:cNvSpPr/>
          <p:nvPr/>
        </p:nvSpPr>
        <p:spPr>
          <a:xfrm>
            <a:off x="6608019" y="4303761"/>
            <a:ext cx="1002763" cy="814973"/>
          </a:xfrm>
          <a:custGeom>
            <a:avLst/>
            <a:gdLst/>
            <a:ahLst/>
            <a:cxnLst/>
            <a:rect l="l" t="t" r="r" b="b"/>
            <a:pathLst>
              <a:path w="1002763" h="814973">
                <a:moveTo>
                  <a:pt x="0" y="0"/>
                </a:moveTo>
                <a:lnTo>
                  <a:pt x="1002764" y="0"/>
                </a:lnTo>
                <a:lnTo>
                  <a:pt x="1002764" y="814974"/>
                </a:lnTo>
                <a:lnTo>
                  <a:pt x="0" y="814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6" name="Freeform 46"/>
          <p:cNvSpPr/>
          <p:nvPr/>
        </p:nvSpPr>
        <p:spPr>
          <a:xfrm>
            <a:off x="10734405" y="4215309"/>
            <a:ext cx="858482" cy="783559"/>
          </a:xfrm>
          <a:custGeom>
            <a:avLst/>
            <a:gdLst/>
            <a:ahLst/>
            <a:cxnLst/>
            <a:rect l="l" t="t" r="r" b="b"/>
            <a:pathLst>
              <a:path w="858482" h="783559">
                <a:moveTo>
                  <a:pt x="0" y="0"/>
                </a:moveTo>
                <a:lnTo>
                  <a:pt x="858482" y="0"/>
                </a:lnTo>
                <a:lnTo>
                  <a:pt x="858482" y="783560"/>
                </a:lnTo>
                <a:lnTo>
                  <a:pt x="0" y="783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2468490" y="4107605"/>
            <a:ext cx="1011130" cy="1011130"/>
          </a:xfrm>
          <a:custGeom>
            <a:avLst/>
            <a:gdLst/>
            <a:ahLst/>
            <a:cxnLst/>
            <a:rect l="l" t="t" r="r" b="b"/>
            <a:pathLst>
              <a:path w="1011130" h="1011130">
                <a:moveTo>
                  <a:pt x="0" y="0"/>
                </a:moveTo>
                <a:lnTo>
                  <a:pt x="1011130" y="0"/>
                </a:lnTo>
                <a:lnTo>
                  <a:pt x="1011130" y="1011130"/>
                </a:lnTo>
                <a:lnTo>
                  <a:pt x="0" y="10111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48" name="Freeform 48"/>
          <p:cNvSpPr/>
          <p:nvPr/>
        </p:nvSpPr>
        <p:spPr>
          <a:xfrm>
            <a:off x="14793426" y="4076191"/>
            <a:ext cx="948407" cy="1109838"/>
          </a:xfrm>
          <a:custGeom>
            <a:avLst/>
            <a:gdLst/>
            <a:ahLst/>
            <a:cxnLst/>
            <a:rect l="l" t="t" r="r" b="b"/>
            <a:pathLst>
              <a:path w="948407" h="1109838">
                <a:moveTo>
                  <a:pt x="0" y="0"/>
                </a:moveTo>
                <a:lnTo>
                  <a:pt x="948407" y="0"/>
                </a:lnTo>
                <a:lnTo>
                  <a:pt x="948407" y="1109837"/>
                </a:lnTo>
                <a:lnTo>
                  <a:pt x="0" y="110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49" name="Group 49"/>
          <p:cNvGrpSpPr/>
          <p:nvPr/>
        </p:nvGrpSpPr>
        <p:grpSpPr>
          <a:xfrm>
            <a:off x="-411042" y="-720617"/>
            <a:ext cx="19615407" cy="3895402"/>
            <a:chOff x="0" y="0"/>
            <a:chExt cx="5166198" cy="1025950"/>
          </a:xfrm>
        </p:grpSpPr>
        <p:sp>
          <p:nvSpPr>
            <p:cNvPr id="50" name="Freeform 50"/>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GB"/>
            </a:p>
          </p:txBody>
        </p:sp>
        <p:sp>
          <p:nvSpPr>
            <p:cNvPr id="51" name="TextBox 51"/>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52" name="TextBox 52"/>
          <p:cNvSpPr txBox="1"/>
          <p:nvPr/>
        </p:nvSpPr>
        <p:spPr>
          <a:xfrm>
            <a:off x="891244" y="142875"/>
            <a:ext cx="15870267" cy="1066910"/>
          </a:xfrm>
          <a:prstGeom prst="rect">
            <a:avLst/>
          </a:prstGeom>
        </p:spPr>
        <p:txBody>
          <a:bodyPr lIns="0" tIns="0" rIns="0" bIns="0" rtlCol="0" anchor="t">
            <a:spAutoFit/>
          </a:bodyPr>
          <a:lstStyle/>
          <a:p>
            <a:pPr algn="ctr">
              <a:lnSpc>
                <a:spcPts val="8184"/>
              </a:lnSpc>
            </a:pPr>
            <a:r>
              <a:rPr lang="en-US" sz="7946" b="1" spc="254">
                <a:solidFill>
                  <a:srgbClr val="FFFFFF"/>
                </a:solidFill>
                <a:latin typeface="Be Vietnam Ultra-Bold"/>
                <a:ea typeface="Be Vietnam Ultra-Bold"/>
                <a:cs typeface="Be Vietnam Ultra-Bold"/>
                <a:sym typeface="Be Vietnam Ultra-Bold"/>
              </a:rPr>
              <a:t>SKILLS KNOWLEDGE GAINED</a:t>
            </a:r>
          </a:p>
        </p:txBody>
      </p:sp>
      <p:sp>
        <p:nvSpPr>
          <p:cNvPr id="53" name="TextBox 53"/>
          <p:cNvSpPr txBox="1"/>
          <p:nvPr/>
        </p:nvSpPr>
        <p:spPr>
          <a:xfrm>
            <a:off x="1695446" y="6104430"/>
            <a:ext cx="3246266"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01. Collaboration</a:t>
            </a:r>
          </a:p>
        </p:txBody>
      </p:sp>
      <p:sp>
        <p:nvSpPr>
          <p:cNvPr id="54" name="TextBox 54"/>
          <p:cNvSpPr txBox="1"/>
          <p:nvPr/>
        </p:nvSpPr>
        <p:spPr>
          <a:xfrm>
            <a:off x="1695446" y="6748954"/>
            <a:ext cx="2901443" cy="950188"/>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working with my colleagues towards a common goal</a:t>
            </a:r>
          </a:p>
        </p:txBody>
      </p:sp>
      <p:sp>
        <p:nvSpPr>
          <p:cNvPr id="55" name="TextBox 55"/>
          <p:cNvSpPr txBox="1"/>
          <p:nvPr/>
        </p:nvSpPr>
        <p:spPr>
          <a:xfrm>
            <a:off x="9558148" y="6104430"/>
            <a:ext cx="3568400"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03. Task Management</a:t>
            </a:r>
          </a:p>
        </p:txBody>
      </p:sp>
      <p:sp>
        <p:nvSpPr>
          <p:cNvPr id="56" name="TextBox 56"/>
          <p:cNvSpPr txBox="1"/>
          <p:nvPr/>
        </p:nvSpPr>
        <p:spPr>
          <a:xfrm>
            <a:off x="9867490" y="6748954"/>
            <a:ext cx="2651024" cy="1578838"/>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Learning to prioritize task and manage multiple activities effectively</a:t>
            </a:r>
          </a:p>
        </p:txBody>
      </p:sp>
      <p:sp>
        <p:nvSpPr>
          <p:cNvPr id="57" name="TextBox 57"/>
          <p:cNvSpPr txBox="1"/>
          <p:nvPr/>
        </p:nvSpPr>
        <p:spPr>
          <a:xfrm>
            <a:off x="5749691" y="6104430"/>
            <a:ext cx="3259058"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02. Communication</a:t>
            </a:r>
          </a:p>
        </p:txBody>
      </p:sp>
      <p:sp>
        <p:nvSpPr>
          <p:cNvPr id="58" name="TextBox 58"/>
          <p:cNvSpPr txBox="1"/>
          <p:nvPr/>
        </p:nvSpPr>
        <p:spPr>
          <a:xfrm>
            <a:off x="5749691" y="6748954"/>
            <a:ext cx="2651024" cy="950188"/>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Conveying technical details professionally</a:t>
            </a:r>
          </a:p>
        </p:txBody>
      </p:sp>
      <p:sp>
        <p:nvSpPr>
          <p:cNvPr id="59" name="TextBox 59"/>
          <p:cNvSpPr txBox="1"/>
          <p:nvPr/>
        </p:nvSpPr>
        <p:spPr>
          <a:xfrm>
            <a:off x="13757951" y="6104430"/>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04.Problem Sloving</a:t>
            </a:r>
          </a:p>
        </p:txBody>
      </p:sp>
      <p:sp>
        <p:nvSpPr>
          <p:cNvPr id="60" name="TextBox 60"/>
          <p:cNvSpPr txBox="1"/>
          <p:nvPr/>
        </p:nvSpPr>
        <p:spPr>
          <a:xfrm>
            <a:off x="13919988" y="6748954"/>
            <a:ext cx="2651024" cy="1264513"/>
          </a:xfrm>
          <a:prstGeom prst="rect">
            <a:avLst/>
          </a:prstGeom>
        </p:spPr>
        <p:txBody>
          <a:bodyPr lIns="0" tIns="0" rIns="0" bIns="0" rtlCol="0" anchor="t">
            <a:spAutoFit/>
          </a:bodyPr>
          <a:lstStyle/>
          <a:p>
            <a:pPr marL="403902" lvl="1" indent="-201951" algn="l">
              <a:lnSpc>
                <a:spcPts val="2488"/>
              </a:lnSpc>
              <a:buFont typeface="Arial"/>
              <a:buChar char="•"/>
            </a:pPr>
            <a:r>
              <a:rPr lang="en-US" sz="1870">
                <a:solidFill>
                  <a:srgbClr val="01003B"/>
                </a:solidFill>
                <a:latin typeface="Be Vietnam"/>
                <a:ea typeface="Be Vietnam"/>
                <a:cs typeface="Be Vietnam"/>
                <a:sym typeface="Be Vietnam"/>
              </a:rPr>
              <a:t>Giving innovative solutions for different challenges</a:t>
            </a:r>
          </a:p>
        </p:txBody>
      </p:sp>
      <p:grpSp>
        <p:nvGrpSpPr>
          <p:cNvPr id="61" name="Group 61"/>
          <p:cNvGrpSpPr/>
          <p:nvPr/>
        </p:nvGrpSpPr>
        <p:grpSpPr>
          <a:xfrm rot="-2700000">
            <a:off x="13398738" y="9028592"/>
            <a:ext cx="1042499" cy="1042499"/>
            <a:chOff x="0" y="0"/>
            <a:chExt cx="812800" cy="812800"/>
          </a:xfrm>
        </p:grpSpPr>
        <p:sp>
          <p:nvSpPr>
            <p:cNvPr id="62" name="Freeform 62"/>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txBody>
            <a:bodyPr/>
            <a:lstStyle/>
            <a:p>
              <a:endParaRPr lang="en-GB"/>
            </a:p>
          </p:txBody>
        </p:sp>
        <p:sp>
          <p:nvSpPr>
            <p:cNvPr id="63" name="TextBox 6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64" name="TextBox 64"/>
          <p:cNvSpPr txBox="1"/>
          <p:nvPr/>
        </p:nvSpPr>
        <p:spPr>
          <a:xfrm>
            <a:off x="2022911" y="1572163"/>
            <a:ext cx="13628446" cy="918850"/>
          </a:xfrm>
          <a:prstGeom prst="rect">
            <a:avLst/>
          </a:prstGeom>
        </p:spPr>
        <p:txBody>
          <a:bodyPr lIns="0" tIns="0" rIns="0" bIns="0" rtlCol="0" anchor="t">
            <a:spAutoFit/>
          </a:bodyPr>
          <a:lstStyle/>
          <a:p>
            <a:pPr algn="ctr">
              <a:lnSpc>
                <a:spcPts val="7028"/>
              </a:lnSpc>
            </a:pPr>
            <a:r>
              <a:rPr lang="en-US" sz="6823" spc="218">
                <a:solidFill>
                  <a:srgbClr val="48CFAE"/>
                </a:solidFill>
                <a:latin typeface="Be Vietnam"/>
                <a:ea typeface="Be Vietnam"/>
                <a:cs typeface="Be Vietnam"/>
                <a:sym typeface="Be Vietnam"/>
              </a:rPr>
              <a:t>SOFT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dirty="0"/>
          </a:p>
        </p:txBody>
      </p:sp>
      <p:grpSp>
        <p:nvGrpSpPr>
          <p:cNvPr id="3" name="Group 3"/>
          <p:cNvGrpSpPr/>
          <p:nvPr/>
        </p:nvGrpSpPr>
        <p:grpSpPr>
          <a:xfrm>
            <a:off x="6846496" y="5141666"/>
            <a:ext cx="9228718" cy="890972"/>
            <a:chOff x="0" y="0"/>
            <a:chExt cx="4209504" cy="406400"/>
          </a:xfrm>
        </p:grpSpPr>
        <p:sp>
          <p:nvSpPr>
            <p:cNvPr id="4" name="Freeform 4"/>
            <p:cNvSpPr/>
            <p:nvPr/>
          </p:nvSpPr>
          <p:spPr>
            <a:xfrm>
              <a:off x="0" y="0"/>
              <a:ext cx="4209504" cy="406400"/>
            </a:xfrm>
            <a:custGeom>
              <a:avLst/>
              <a:gdLst/>
              <a:ahLst/>
              <a:cxnLst/>
              <a:rect l="l" t="t" r="r" b="b"/>
              <a:pathLst>
                <a:path w="4209504" h="406400">
                  <a:moveTo>
                    <a:pt x="4006304" y="0"/>
                  </a:moveTo>
                  <a:cubicBezTo>
                    <a:pt x="4118528" y="0"/>
                    <a:pt x="4209504" y="90976"/>
                    <a:pt x="4209504" y="203200"/>
                  </a:cubicBezTo>
                  <a:cubicBezTo>
                    <a:pt x="4209504" y="315424"/>
                    <a:pt x="4118528" y="406400"/>
                    <a:pt x="40063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FF3131"/>
              </a:solidFill>
              <a:prstDash val="solid"/>
              <a:miter/>
            </a:ln>
          </p:spPr>
          <p:txBody>
            <a:bodyPr/>
            <a:lstStyle/>
            <a:p>
              <a:endParaRPr lang="en-GB"/>
            </a:p>
          </p:txBody>
        </p:sp>
        <p:sp>
          <p:nvSpPr>
            <p:cNvPr id="5" name="TextBox 5"/>
            <p:cNvSpPr txBox="1"/>
            <p:nvPr/>
          </p:nvSpPr>
          <p:spPr>
            <a:xfrm>
              <a:off x="0" y="-57150"/>
              <a:ext cx="4209504"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6846496" y="4939720"/>
            <a:ext cx="1295318" cy="129531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9" name="Freeform 9"/>
          <p:cNvSpPr/>
          <p:nvPr/>
        </p:nvSpPr>
        <p:spPr>
          <a:xfrm>
            <a:off x="7077451" y="5176701"/>
            <a:ext cx="789996" cy="821357"/>
          </a:xfrm>
          <a:custGeom>
            <a:avLst/>
            <a:gdLst/>
            <a:ahLst/>
            <a:cxnLst/>
            <a:rect l="l" t="t" r="r" b="b"/>
            <a:pathLst>
              <a:path w="789996" h="821357">
                <a:moveTo>
                  <a:pt x="0" y="0"/>
                </a:moveTo>
                <a:lnTo>
                  <a:pt x="789996" y="0"/>
                </a:lnTo>
                <a:lnTo>
                  <a:pt x="789996" y="821357"/>
                </a:lnTo>
                <a:lnTo>
                  <a:pt x="0" y="82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0" name="Group 10"/>
          <p:cNvGrpSpPr/>
          <p:nvPr/>
        </p:nvGrpSpPr>
        <p:grpSpPr>
          <a:xfrm>
            <a:off x="6832083" y="7745114"/>
            <a:ext cx="9243130" cy="892647"/>
            <a:chOff x="0" y="0"/>
            <a:chExt cx="4208167" cy="406400"/>
          </a:xfrm>
        </p:grpSpPr>
        <p:sp>
          <p:nvSpPr>
            <p:cNvPr id="11" name="Freeform 11"/>
            <p:cNvSpPr/>
            <p:nvPr/>
          </p:nvSpPr>
          <p:spPr>
            <a:xfrm>
              <a:off x="0" y="0"/>
              <a:ext cx="4208168" cy="406400"/>
            </a:xfrm>
            <a:custGeom>
              <a:avLst/>
              <a:gdLst/>
              <a:ahLst/>
              <a:cxnLst/>
              <a:rect l="l" t="t" r="r" b="b"/>
              <a:pathLst>
                <a:path w="4208168" h="406400">
                  <a:moveTo>
                    <a:pt x="4004968" y="0"/>
                  </a:moveTo>
                  <a:cubicBezTo>
                    <a:pt x="4117192" y="0"/>
                    <a:pt x="4208168" y="90976"/>
                    <a:pt x="4208168" y="203200"/>
                  </a:cubicBezTo>
                  <a:cubicBezTo>
                    <a:pt x="4208168" y="315424"/>
                    <a:pt x="4117192" y="406400"/>
                    <a:pt x="400496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FF3131"/>
              </a:solidFill>
              <a:prstDash val="solid"/>
              <a:miter/>
            </a:ln>
          </p:spPr>
          <p:txBody>
            <a:bodyPr/>
            <a:lstStyle/>
            <a:p>
              <a:endParaRPr lang="en-GB"/>
            </a:p>
          </p:txBody>
        </p:sp>
        <p:sp>
          <p:nvSpPr>
            <p:cNvPr id="12" name="TextBox 12"/>
            <p:cNvSpPr txBox="1"/>
            <p:nvPr/>
          </p:nvSpPr>
          <p:spPr>
            <a:xfrm>
              <a:off x="0" y="-57150"/>
              <a:ext cx="4208167" cy="463550"/>
            </a:xfrm>
            <a:prstGeom prst="rect">
              <a:avLst/>
            </a:prstGeom>
          </p:spPr>
          <p:txBody>
            <a:bodyPr lIns="50800" tIns="50800" rIns="50800" bIns="50800" rtlCol="0" anchor="ctr"/>
            <a:lstStyle/>
            <a:p>
              <a:pPr algn="ctr">
                <a:lnSpc>
                  <a:spcPts val="4480"/>
                </a:lnSpc>
              </a:pPr>
              <a:endParaRPr/>
            </a:p>
          </p:txBody>
        </p:sp>
      </p:grpSp>
      <p:grpSp>
        <p:nvGrpSpPr>
          <p:cNvPr id="13" name="Group 13"/>
          <p:cNvGrpSpPr/>
          <p:nvPr/>
        </p:nvGrpSpPr>
        <p:grpSpPr>
          <a:xfrm>
            <a:off x="6832083" y="7542560"/>
            <a:ext cx="1297753" cy="12977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grpSp>
        <p:nvGrpSpPr>
          <p:cNvPr id="17" name="Group 17"/>
          <p:cNvGrpSpPr/>
          <p:nvPr/>
        </p:nvGrpSpPr>
        <p:grpSpPr>
          <a:xfrm rot="8100000">
            <a:off x="-1149689" y="1908564"/>
            <a:ext cx="5400659" cy="5580517"/>
            <a:chOff x="0" y="0"/>
            <a:chExt cx="1028611" cy="1062867"/>
          </a:xfrm>
        </p:grpSpPr>
        <p:sp>
          <p:nvSpPr>
            <p:cNvPr id="18" name="Freeform 18"/>
            <p:cNvSpPr/>
            <p:nvPr/>
          </p:nvSpPr>
          <p:spPr>
            <a:xfrm>
              <a:off x="0" y="0"/>
              <a:ext cx="1028611" cy="1062867"/>
            </a:xfrm>
            <a:custGeom>
              <a:avLst/>
              <a:gdLst/>
              <a:ahLst/>
              <a:cxnLst/>
              <a:rect l="l" t="t" r="r" b="b"/>
              <a:pathLst>
                <a:path w="1028611" h="1062867">
                  <a:moveTo>
                    <a:pt x="20069" y="0"/>
                  </a:moveTo>
                  <a:lnTo>
                    <a:pt x="1008542" y="0"/>
                  </a:lnTo>
                  <a:cubicBezTo>
                    <a:pt x="1019626" y="0"/>
                    <a:pt x="1028611" y="8985"/>
                    <a:pt x="1028611" y="20069"/>
                  </a:cubicBezTo>
                  <a:lnTo>
                    <a:pt x="1028611" y="1042798"/>
                  </a:lnTo>
                  <a:cubicBezTo>
                    <a:pt x="1028611" y="1053882"/>
                    <a:pt x="1019626" y="1062867"/>
                    <a:pt x="1008542" y="1062867"/>
                  </a:cubicBezTo>
                  <a:lnTo>
                    <a:pt x="20069" y="1062867"/>
                  </a:lnTo>
                  <a:cubicBezTo>
                    <a:pt x="8985" y="1062867"/>
                    <a:pt x="0" y="1053882"/>
                    <a:pt x="0" y="1042798"/>
                  </a:cubicBezTo>
                  <a:lnTo>
                    <a:pt x="0" y="20069"/>
                  </a:lnTo>
                  <a:cubicBezTo>
                    <a:pt x="0" y="8985"/>
                    <a:pt x="8985" y="0"/>
                    <a:pt x="20069"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GB"/>
            </a:p>
          </p:txBody>
        </p:sp>
        <p:sp>
          <p:nvSpPr>
            <p:cNvPr id="19" name="TextBox 19"/>
            <p:cNvSpPr txBox="1"/>
            <p:nvPr/>
          </p:nvSpPr>
          <p:spPr>
            <a:xfrm>
              <a:off x="0" y="-47625"/>
              <a:ext cx="1028611" cy="111049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8100000">
            <a:off x="-4062554" y="6610159"/>
            <a:ext cx="4742111" cy="4742111"/>
            <a:chOff x="0" y="0"/>
            <a:chExt cx="812800" cy="812800"/>
          </a:xfrm>
        </p:grpSpPr>
        <p:sp>
          <p:nvSpPr>
            <p:cNvPr id="21" name="Freeform 21"/>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GB"/>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rot="2700000">
            <a:off x="1327767" y="8487634"/>
            <a:ext cx="987162" cy="987162"/>
            <a:chOff x="0" y="0"/>
            <a:chExt cx="812800" cy="812800"/>
          </a:xfrm>
        </p:grpSpPr>
        <p:sp>
          <p:nvSpPr>
            <p:cNvPr id="24" name="Freeform 24"/>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txBody>
            <a:bodyPr/>
            <a:lstStyle/>
            <a:p>
              <a:endParaRPr lang="en-GB"/>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rot="8100000">
            <a:off x="443724" y="-3776940"/>
            <a:ext cx="4742111" cy="4742111"/>
            <a:chOff x="0" y="0"/>
            <a:chExt cx="812800" cy="812800"/>
          </a:xfrm>
        </p:grpSpPr>
        <p:sp>
          <p:nvSpPr>
            <p:cNvPr id="27" name="Freeform 27"/>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GB"/>
            </a:p>
          </p:txBody>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rot="2700000">
            <a:off x="-1751004" y="-602853"/>
            <a:ext cx="2695017" cy="2191248"/>
            <a:chOff x="0" y="0"/>
            <a:chExt cx="1579453" cy="1284213"/>
          </a:xfrm>
        </p:grpSpPr>
        <p:sp>
          <p:nvSpPr>
            <p:cNvPr id="30" name="Freeform 30"/>
            <p:cNvSpPr/>
            <p:nvPr/>
          </p:nvSpPr>
          <p:spPr>
            <a:xfrm>
              <a:off x="0" y="0"/>
              <a:ext cx="1579453" cy="1284213"/>
            </a:xfrm>
            <a:custGeom>
              <a:avLst/>
              <a:gdLst/>
              <a:ahLst/>
              <a:cxnLst/>
              <a:rect l="l" t="t" r="r" b="b"/>
              <a:pathLst>
                <a:path w="1579453" h="1284213">
                  <a:moveTo>
                    <a:pt x="40218" y="0"/>
                  </a:moveTo>
                  <a:lnTo>
                    <a:pt x="1539236" y="0"/>
                  </a:lnTo>
                  <a:cubicBezTo>
                    <a:pt x="1561448" y="0"/>
                    <a:pt x="1579453" y="18006"/>
                    <a:pt x="1579453" y="40218"/>
                  </a:cubicBezTo>
                  <a:lnTo>
                    <a:pt x="1579453" y="1243995"/>
                  </a:lnTo>
                  <a:cubicBezTo>
                    <a:pt x="1579453" y="1254662"/>
                    <a:pt x="1575216" y="1264891"/>
                    <a:pt x="1567674" y="1272433"/>
                  </a:cubicBezTo>
                  <a:cubicBezTo>
                    <a:pt x="1560132" y="1279976"/>
                    <a:pt x="1549902" y="1284213"/>
                    <a:pt x="1539236" y="1284213"/>
                  </a:cubicBezTo>
                  <a:lnTo>
                    <a:pt x="40218" y="1284213"/>
                  </a:lnTo>
                  <a:cubicBezTo>
                    <a:pt x="18006" y="1284213"/>
                    <a:pt x="0" y="1266207"/>
                    <a:pt x="0" y="1243995"/>
                  </a:cubicBezTo>
                  <a:lnTo>
                    <a:pt x="0" y="40218"/>
                  </a:lnTo>
                  <a:cubicBezTo>
                    <a:pt x="0" y="18006"/>
                    <a:pt x="18006" y="0"/>
                    <a:pt x="40218" y="0"/>
                  </a:cubicBezTo>
                  <a:close/>
                </a:path>
              </a:pathLst>
            </a:custGeom>
            <a:solidFill>
              <a:srgbClr val="33326B"/>
            </a:solidFill>
          </p:spPr>
          <p:txBody>
            <a:bodyPr/>
            <a:lstStyle/>
            <a:p>
              <a:endParaRPr lang="en-GB"/>
            </a:p>
          </p:txBody>
        </p:sp>
        <p:sp>
          <p:nvSpPr>
            <p:cNvPr id="31" name="TextBox 31"/>
            <p:cNvSpPr txBox="1"/>
            <p:nvPr/>
          </p:nvSpPr>
          <p:spPr>
            <a:xfrm>
              <a:off x="0" y="-47625"/>
              <a:ext cx="1579453" cy="1331838"/>
            </a:xfrm>
            <a:prstGeom prst="rect">
              <a:avLst/>
            </a:prstGeom>
          </p:spPr>
          <p:txBody>
            <a:bodyPr lIns="50800" tIns="50800" rIns="50800" bIns="50800" rtlCol="0" anchor="ctr"/>
            <a:lstStyle/>
            <a:p>
              <a:pPr algn="ctr">
                <a:lnSpc>
                  <a:spcPts val="2800"/>
                </a:lnSpc>
              </a:pPr>
              <a:endParaRPr/>
            </a:p>
          </p:txBody>
        </p:sp>
      </p:grpSp>
      <p:grpSp>
        <p:nvGrpSpPr>
          <p:cNvPr id="32" name="Group 32"/>
          <p:cNvGrpSpPr/>
          <p:nvPr/>
        </p:nvGrpSpPr>
        <p:grpSpPr>
          <a:xfrm rot="2700000">
            <a:off x="744207" y="9791410"/>
            <a:ext cx="1386878" cy="1386878"/>
            <a:chOff x="0" y="0"/>
            <a:chExt cx="812800" cy="812800"/>
          </a:xfrm>
        </p:grpSpPr>
        <p:sp>
          <p:nvSpPr>
            <p:cNvPr id="33" name="Freeform 33"/>
            <p:cNvSpPr/>
            <p:nvPr/>
          </p:nvSpPr>
          <p:spPr>
            <a:xfrm>
              <a:off x="0" y="0"/>
              <a:ext cx="812800" cy="812800"/>
            </a:xfrm>
            <a:custGeom>
              <a:avLst/>
              <a:gdLst/>
              <a:ahLst/>
              <a:cxnLst/>
              <a:rect l="l" t="t" r="r" b="b"/>
              <a:pathLst>
                <a:path w="812800" h="812800">
                  <a:moveTo>
                    <a:pt x="78152" y="0"/>
                  </a:moveTo>
                  <a:lnTo>
                    <a:pt x="734648" y="0"/>
                  </a:lnTo>
                  <a:cubicBezTo>
                    <a:pt x="755375" y="0"/>
                    <a:pt x="775254" y="8234"/>
                    <a:pt x="789910" y="22890"/>
                  </a:cubicBezTo>
                  <a:cubicBezTo>
                    <a:pt x="804566" y="37546"/>
                    <a:pt x="812800" y="57425"/>
                    <a:pt x="812800" y="78152"/>
                  </a:cubicBezTo>
                  <a:lnTo>
                    <a:pt x="812800" y="734648"/>
                  </a:lnTo>
                  <a:cubicBezTo>
                    <a:pt x="812800" y="755375"/>
                    <a:pt x="804566" y="775254"/>
                    <a:pt x="789910" y="789910"/>
                  </a:cubicBezTo>
                  <a:cubicBezTo>
                    <a:pt x="775254" y="804566"/>
                    <a:pt x="755375" y="812800"/>
                    <a:pt x="734648" y="812800"/>
                  </a:cubicBezTo>
                  <a:lnTo>
                    <a:pt x="78152" y="812800"/>
                  </a:lnTo>
                  <a:cubicBezTo>
                    <a:pt x="57425" y="812800"/>
                    <a:pt x="37546" y="804566"/>
                    <a:pt x="22890" y="789910"/>
                  </a:cubicBezTo>
                  <a:cubicBezTo>
                    <a:pt x="8234" y="775254"/>
                    <a:pt x="0" y="755375"/>
                    <a:pt x="0" y="734648"/>
                  </a:cubicBezTo>
                  <a:lnTo>
                    <a:pt x="0" y="78152"/>
                  </a:lnTo>
                  <a:cubicBezTo>
                    <a:pt x="0" y="57425"/>
                    <a:pt x="8234" y="37546"/>
                    <a:pt x="22890" y="22890"/>
                  </a:cubicBezTo>
                  <a:cubicBezTo>
                    <a:pt x="37546" y="8234"/>
                    <a:pt x="57425" y="0"/>
                    <a:pt x="78152"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GB"/>
            </a:p>
          </p:txBody>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5" name="Group 35"/>
          <p:cNvGrpSpPr/>
          <p:nvPr/>
        </p:nvGrpSpPr>
        <p:grpSpPr>
          <a:xfrm rot="2700000">
            <a:off x="429841" y="7115908"/>
            <a:ext cx="1386956" cy="1391301"/>
            <a:chOff x="0" y="0"/>
            <a:chExt cx="1280202" cy="1284213"/>
          </a:xfrm>
        </p:grpSpPr>
        <p:sp>
          <p:nvSpPr>
            <p:cNvPr id="36" name="Freeform 36"/>
            <p:cNvSpPr/>
            <p:nvPr/>
          </p:nvSpPr>
          <p:spPr>
            <a:xfrm>
              <a:off x="0" y="0"/>
              <a:ext cx="1280202" cy="1284213"/>
            </a:xfrm>
            <a:custGeom>
              <a:avLst/>
              <a:gdLst/>
              <a:ahLst/>
              <a:cxnLst/>
              <a:rect l="l" t="t" r="r" b="b"/>
              <a:pathLst>
                <a:path w="1280202" h="1284213">
                  <a:moveTo>
                    <a:pt x="78147" y="0"/>
                  </a:moveTo>
                  <a:lnTo>
                    <a:pt x="1202054" y="0"/>
                  </a:lnTo>
                  <a:cubicBezTo>
                    <a:pt x="1245214" y="0"/>
                    <a:pt x="1280202" y="34988"/>
                    <a:pt x="1280202" y="78147"/>
                  </a:cubicBezTo>
                  <a:lnTo>
                    <a:pt x="1280202" y="1206065"/>
                  </a:lnTo>
                  <a:cubicBezTo>
                    <a:pt x="1280202" y="1226791"/>
                    <a:pt x="1271968" y="1246668"/>
                    <a:pt x="1257313" y="1261324"/>
                  </a:cubicBezTo>
                  <a:cubicBezTo>
                    <a:pt x="1242657" y="1275979"/>
                    <a:pt x="1222780" y="1284213"/>
                    <a:pt x="1202054" y="1284213"/>
                  </a:cubicBezTo>
                  <a:lnTo>
                    <a:pt x="78147" y="1284213"/>
                  </a:lnTo>
                  <a:cubicBezTo>
                    <a:pt x="34988" y="1284213"/>
                    <a:pt x="0" y="1249225"/>
                    <a:pt x="0" y="1206065"/>
                  </a:cubicBezTo>
                  <a:lnTo>
                    <a:pt x="0" y="78147"/>
                  </a:lnTo>
                  <a:cubicBezTo>
                    <a:pt x="0" y="34988"/>
                    <a:pt x="34988" y="0"/>
                    <a:pt x="78147" y="0"/>
                  </a:cubicBezTo>
                  <a:close/>
                </a:path>
              </a:pathLst>
            </a:custGeom>
            <a:solidFill>
              <a:srgbClr val="33326B"/>
            </a:solidFill>
          </p:spPr>
          <p:txBody>
            <a:bodyPr/>
            <a:lstStyle/>
            <a:p>
              <a:endParaRPr lang="en-GB"/>
            </a:p>
          </p:txBody>
        </p:sp>
        <p:sp>
          <p:nvSpPr>
            <p:cNvPr id="37" name="TextBox 37"/>
            <p:cNvSpPr txBox="1"/>
            <p:nvPr/>
          </p:nvSpPr>
          <p:spPr>
            <a:xfrm>
              <a:off x="0" y="-47625"/>
              <a:ext cx="1280202" cy="1331838"/>
            </a:xfrm>
            <a:prstGeom prst="rect">
              <a:avLst/>
            </a:prstGeom>
          </p:spPr>
          <p:txBody>
            <a:bodyPr lIns="50800" tIns="50800" rIns="50800" bIns="50800" rtlCol="0" anchor="ctr"/>
            <a:lstStyle/>
            <a:p>
              <a:pPr algn="ctr">
                <a:lnSpc>
                  <a:spcPts val="2800"/>
                </a:lnSpc>
              </a:pPr>
              <a:endParaRPr/>
            </a:p>
          </p:txBody>
        </p:sp>
      </p:grpSp>
      <p:grpSp>
        <p:nvGrpSpPr>
          <p:cNvPr id="38" name="Group 38"/>
          <p:cNvGrpSpPr/>
          <p:nvPr/>
        </p:nvGrpSpPr>
        <p:grpSpPr>
          <a:xfrm>
            <a:off x="6832083" y="2422272"/>
            <a:ext cx="9243130" cy="890972"/>
            <a:chOff x="0" y="0"/>
            <a:chExt cx="4216078" cy="406400"/>
          </a:xfrm>
        </p:grpSpPr>
        <p:sp>
          <p:nvSpPr>
            <p:cNvPr id="39" name="Freeform 39"/>
            <p:cNvSpPr/>
            <p:nvPr/>
          </p:nvSpPr>
          <p:spPr>
            <a:xfrm>
              <a:off x="0" y="0"/>
              <a:ext cx="4216078" cy="406400"/>
            </a:xfrm>
            <a:custGeom>
              <a:avLst/>
              <a:gdLst/>
              <a:ahLst/>
              <a:cxnLst/>
              <a:rect l="l" t="t" r="r" b="b"/>
              <a:pathLst>
                <a:path w="4216078" h="406400">
                  <a:moveTo>
                    <a:pt x="4012878" y="0"/>
                  </a:moveTo>
                  <a:cubicBezTo>
                    <a:pt x="4125102" y="0"/>
                    <a:pt x="4216078" y="90976"/>
                    <a:pt x="4216078" y="203200"/>
                  </a:cubicBezTo>
                  <a:cubicBezTo>
                    <a:pt x="4216078" y="315424"/>
                    <a:pt x="4125102" y="406400"/>
                    <a:pt x="401287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FF3131"/>
              </a:solidFill>
              <a:prstDash val="solid"/>
              <a:miter/>
            </a:ln>
          </p:spPr>
          <p:txBody>
            <a:bodyPr/>
            <a:lstStyle/>
            <a:p>
              <a:endParaRPr lang="en-GB"/>
            </a:p>
          </p:txBody>
        </p:sp>
        <p:sp>
          <p:nvSpPr>
            <p:cNvPr id="40" name="TextBox 40"/>
            <p:cNvSpPr txBox="1"/>
            <p:nvPr/>
          </p:nvSpPr>
          <p:spPr>
            <a:xfrm>
              <a:off x="0" y="-57150"/>
              <a:ext cx="4216078" cy="463550"/>
            </a:xfrm>
            <a:prstGeom prst="rect">
              <a:avLst/>
            </a:prstGeom>
          </p:spPr>
          <p:txBody>
            <a:bodyPr lIns="50800" tIns="50800" rIns="50800" bIns="50800" rtlCol="0" anchor="ctr"/>
            <a:lstStyle/>
            <a:p>
              <a:pPr algn="ctr">
                <a:lnSpc>
                  <a:spcPts val="4480"/>
                </a:lnSpc>
              </a:pPr>
              <a:endParaRPr/>
            </a:p>
          </p:txBody>
        </p:sp>
      </p:grpSp>
      <p:grpSp>
        <p:nvGrpSpPr>
          <p:cNvPr id="41" name="Group 41"/>
          <p:cNvGrpSpPr/>
          <p:nvPr/>
        </p:nvGrpSpPr>
        <p:grpSpPr>
          <a:xfrm>
            <a:off x="6832083" y="2220327"/>
            <a:ext cx="1295318" cy="129531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44" name="Freeform 44"/>
          <p:cNvSpPr/>
          <p:nvPr/>
        </p:nvSpPr>
        <p:spPr>
          <a:xfrm>
            <a:off x="7051763" y="2403316"/>
            <a:ext cx="789996" cy="821357"/>
          </a:xfrm>
          <a:custGeom>
            <a:avLst/>
            <a:gdLst/>
            <a:ahLst/>
            <a:cxnLst/>
            <a:rect l="l" t="t" r="r" b="b"/>
            <a:pathLst>
              <a:path w="789996" h="821357">
                <a:moveTo>
                  <a:pt x="0" y="0"/>
                </a:moveTo>
                <a:lnTo>
                  <a:pt x="789996" y="0"/>
                </a:lnTo>
                <a:lnTo>
                  <a:pt x="789996" y="821357"/>
                </a:lnTo>
                <a:lnTo>
                  <a:pt x="0" y="82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5" name="Group 45"/>
          <p:cNvGrpSpPr/>
          <p:nvPr/>
        </p:nvGrpSpPr>
        <p:grpSpPr>
          <a:xfrm>
            <a:off x="7003973" y="3782197"/>
            <a:ext cx="9243130" cy="890972"/>
            <a:chOff x="0" y="0"/>
            <a:chExt cx="4216078" cy="406400"/>
          </a:xfrm>
        </p:grpSpPr>
        <p:sp>
          <p:nvSpPr>
            <p:cNvPr id="46" name="Freeform 46"/>
            <p:cNvSpPr/>
            <p:nvPr/>
          </p:nvSpPr>
          <p:spPr>
            <a:xfrm>
              <a:off x="0" y="0"/>
              <a:ext cx="4216078" cy="406400"/>
            </a:xfrm>
            <a:custGeom>
              <a:avLst/>
              <a:gdLst/>
              <a:ahLst/>
              <a:cxnLst/>
              <a:rect l="l" t="t" r="r" b="b"/>
              <a:pathLst>
                <a:path w="4216078" h="406400">
                  <a:moveTo>
                    <a:pt x="4012878" y="0"/>
                  </a:moveTo>
                  <a:cubicBezTo>
                    <a:pt x="4125102" y="0"/>
                    <a:pt x="4216078" y="90976"/>
                    <a:pt x="4216078" y="203200"/>
                  </a:cubicBezTo>
                  <a:cubicBezTo>
                    <a:pt x="4216078" y="315424"/>
                    <a:pt x="4125102" y="406400"/>
                    <a:pt x="401287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txBody>
            <a:bodyPr/>
            <a:lstStyle/>
            <a:p>
              <a:endParaRPr lang="en-GB"/>
            </a:p>
          </p:txBody>
        </p:sp>
        <p:sp>
          <p:nvSpPr>
            <p:cNvPr id="47" name="TextBox 47"/>
            <p:cNvSpPr txBox="1"/>
            <p:nvPr/>
          </p:nvSpPr>
          <p:spPr>
            <a:xfrm>
              <a:off x="0" y="-57150"/>
              <a:ext cx="4216078" cy="463550"/>
            </a:xfrm>
            <a:prstGeom prst="rect">
              <a:avLst/>
            </a:prstGeom>
          </p:spPr>
          <p:txBody>
            <a:bodyPr lIns="50800" tIns="50800" rIns="50800" bIns="50800" rtlCol="0" anchor="ctr"/>
            <a:lstStyle/>
            <a:p>
              <a:pPr algn="ctr">
                <a:lnSpc>
                  <a:spcPts val="4480"/>
                </a:lnSpc>
              </a:pPr>
              <a:endParaRPr/>
            </a:p>
          </p:txBody>
        </p:sp>
      </p:grpSp>
      <p:grpSp>
        <p:nvGrpSpPr>
          <p:cNvPr id="48" name="Group 48"/>
          <p:cNvGrpSpPr/>
          <p:nvPr/>
        </p:nvGrpSpPr>
        <p:grpSpPr>
          <a:xfrm>
            <a:off x="15263062" y="3579796"/>
            <a:ext cx="1295318" cy="1295318"/>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dirty="0"/>
            </a:p>
          </p:txBody>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grpSp>
        <p:nvGrpSpPr>
          <p:cNvPr id="52" name="Group 52"/>
          <p:cNvGrpSpPr/>
          <p:nvPr/>
        </p:nvGrpSpPr>
        <p:grpSpPr>
          <a:xfrm>
            <a:off x="7003973" y="6449643"/>
            <a:ext cx="9243130" cy="890972"/>
            <a:chOff x="0" y="0"/>
            <a:chExt cx="4216078" cy="406400"/>
          </a:xfrm>
        </p:grpSpPr>
        <p:sp>
          <p:nvSpPr>
            <p:cNvPr id="53" name="Freeform 53"/>
            <p:cNvSpPr/>
            <p:nvPr/>
          </p:nvSpPr>
          <p:spPr>
            <a:xfrm>
              <a:off x="0" y="0"/>
              <a:ext cx="4216078" cy="406400"/>
            </a:xfrm>
            <a:custGeom>
              <a:avLst/>
              <a:gdLst/>
              <a:ahLst/>
              <a:cxnLst/>
              <a:rect l="l" t="t" r="r" b="b"/>
              <a:pathLst>
                <a:path w="4216078" h="406400">
                  <a:moveTo>
                    <a:pt x="4012878" y="0"/>
                  </a:moveTo>
                  <a:cubicBezTo>
                    <a:pt x="4125102" y="0"/>
                    <a:pt x="4216078" y="90976"/>
                    <a:pt x="4216078" y="203200"/>
                  </a:cubicBezTo>
                  <a:cubicBezTo>
                    <a:pt x="4216078" y="315424"/>
                    <a:pt x="4125102" y="406400"/>
                    <a:pt x="401287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txBody>
            <a:bodyPr/>
            <a:lstStyle/>
            <a:p>
              <a:endParaRPr lang="en-GB"/>
            </a:p>
          </p:txBody>
        </p:sp>
        <p:sp>
          <p:nvSpPr>
            <p:cNvPr id="54" name="TextBox 54"/>
            <p:cNvSpPr txBox="1"/>
            <p:nvPr/>
          </p:nvSpPr>
          <p:spPr>
            <a:xfrm>
              <a:off x="0" y="-57150"/>
              <a:ext cx="4216078" cy="463550"/>
            </a:xfrm>
            <a:prstGeom prst="rect">
              <a:avLst/>
            </a:prstGeom>
          </p:spPr>
          <p:txBody>
            <a:bodyPr lIns="50800" tIns="50800" rIns="50800" bIns="50800" rtlCol="0" anchor="ctr"/>
            <a:lstStyle/>
            <a:p>
              <a:pPr algn="ctr">
                <a:lnSpc>
                  <a:spcPts val="4480"/>
                </a:lnSpc>
              </a:pPr>
              <a:endParaRPr/>
            </a:p>
          </p:txBody>
        </p:sp>
      </p:grpSp>
      <p:grpSp>
        <p:nvGrpSpPr>
          <p:cNvPr id="55" name="Group 55"/>
          <p:cNvGrpSpPr/>
          <p:nvPr/>
        </p:nvGrpSpPr>
        <p:grpSpPr>
          <a:xfrm>
            <a:off x="15263062" y="6247242"/>
            <a:ext cx="1295318" cy="1295318"/>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dirty="0"/>
            </a:p>
          </p:txBody>
        </p:sp>
        <p:sp>
          <p:nvSpPr>
            <p:cNvPr id="57" name="TextBox 57"/>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grpSp>
        <p:nvGrpSpPr>
          <p:cNvPr id="59" name="Group 59"/>
          <p:cNvGrpSpPr/>
          <p:nvPr/>
        </p:nvGrpSpPr>
        <p:grpSpPr>
          <a:xfrm>
            <a:off x="7003973" y="8996221"/>
            <a:ext cx="9243130" cy="890972"/>
            <a:chOff x="0" y="0"/>
            <a:chExt cx="4216078" cy="406400"/>
          </a:xfrm>
        </p:grpSpPr>
        <p:sp>
          <p:nvSpPr>
            <p:cNvPr id="60" name="Freeform 60"/>
            <p:cNvSpPr/>
            <p:nvPr/>
          </p:nvSpPr>
          <p:spPr>
            <a:xfrm>
              <a:off x="0" y="0"/>
              <a:ext cx="4216078" cy="406400"/>
            </a:xfrm>
            <a:custGeom>
              <a:avLst/>
              <a:gdLst/>
              <a:ahLst/>
              <a:cxnLst/>
              <a:rect l="l" t="t" r="r" b="b"/>
              <a:pathLst>
                <a:path w="4216078" h="406400">
                  <a:moveTo>
                    <a:pt x="4012878" y="0"/>
                  </a:moveTo>
                  <a:cubicBezTo>
                    <a:pt x="4125102" y="0"/>
                    <a:pt x="4216078" y="90976"/>
                    <a:pt x="4216078" y="203200"/>
                  </a:cubicBezTo>
                  <a:cubicBezTo>
                    <a:pt x="4216078" y="315424"/>
                    <a:pt x="4125102" y="406400"/>
                    <a:pt x="401287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txBody>
            <a:bodyPr/>
            <a:lstStyle/>
            <a:p>
              <a:endParaRPr lang="en-GB"/>
            </a:p>
          </p:txBody>
        </p:sp>
        <p:sp>
          <p:nvSpPr>
            <p:cNvPr id="61" name="TextBox 61"/>
            <p:cNvSpPr txBox="1"/>
            <p:nvPr/>
          </p:nvSpPr>
          <p:spPr>
            <a:xfrm>
              <a:off x="0" y="-57150"/>
              <a:ext cx="4216078" cy="463550"/>
            </a:xfrm>
            <a:prstGeom prst="rect">
              <a:avLst/>
            </a:prstGeom>
          </p:spPr>
          <p:txBody>
            <a:bodyPr lIns="50800" tIns="50800" rIns="50800" bIns="50800" rtlCol="0" anchor="ctr"/>
            <a:lstStyle/>
            <a:p>
              <a:pPr algn="ctr">
                <a:lnSpc>
                  <a:spcPts val="4480"/>
                </a:lnSpc>
              </a:pPr>
              <a:endParaRPr/>
            </a:p>
          </p:txBody>
        </p:sp>
      </p:grpSp>
      <p:grpSp>
        <p:nvGrpSpPr>
          <p:cNvPr id="62" name="Group 62"/>
          <p:cNvGrpSpPr/>
          <p:nvPr/>
        </p:nvGrpSpPr>
        <p:grpSpPr>
          <a:xfrm>
            <a:off x="15263062" y="8793820"/>
            <a:ext cx="1295318" cy="1295318"/>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GB"/>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66" name="TextBox 66"/>
          <p:cNvSpPr txBox="1"/>
          <p:nvPr/>
        </p:nvSpPr>
        <p:spPr>
          <a:xfrm>
            <a:off x="6832083" y="593760"/>
            <a:ext cx="10605566" cy="1086086"/>
          </a:xfrm>
          <a:prstGeom prst="rect">
            <a:avLst/>
          </a:prstGeom>
        </p:spPr>
        <p:txBody>
          <a:bodyPr lIns="0" tIns="0" rIns="0" bIns="0" rtlCol="0" anchor="t">
            <a:spAutoFit/>
          </a:bodyPr>
          <a:lstStyle/>
          <a:p>
            <a:pPr algn="l">
              <a:lnSpc>
                <a:spcPts val="8911"/>
              </a:lnSpc>
              <a:spcBef>
                <a:spcPct val="0"/>
              </a:spcBef>
            </a:pPr>
            <a:r>
              <a:rPr lang="en-US" sz="6365" b="1">
                <a:solidFill>
                  <a:srgbClr val="01003B"/>
                </a:solidFill>
                <a:latin typeface="Be Vietnam Ultra-Bold"/>
                <a:ea typeface="Be Vietnam Ultra-Bold"/>
                <a:cs typeface="Be Vietnam Ultra-Bold"/>
                <a:sym typeface="Be Vietnam Ultra-Bold"/>
              </a:rPr>
              <a:t>CHALLENGES FACED</a:t>
            </a:r>
          </a:p>
        </p:txBody>
      </p:sp>
      <p:sp>
        <p:nvSpPr>
          <p:cNvPr id="67" name="TextBox 67"/>
          <p:cNvSpPr txBox="1"/>
          <p:nvPr/>
        </p:nvSpPr>
        <p:spPr>
          <a:xfrm>
            <a:off x="8355123" y="5328104"/>
            <a:ext cx="5978752"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BALANCING MULTIPLE TASKS</a:t>
            </a:r>
          </a:p>
        </p:txBody>
      </p:sp>
      <p:sp>
        <p:nvSpPr>
          <p:cNvPr id="68" name="TextBox 68"/>
          <p:cNvSpPr txBox="1"/>
          <p:nvPr/>
        </p:nvSpPr>
        <p:spPr>
          <a:xfrm>
            <a:off x="8343547" y="7934457"/>
            <a:ext cx="7260288" cy="452181"/>
          </a:xfrm>
          <a:prstGeom prst="rect">
            <a:avLst/>
          </a:prstGeom>
        </p:spPr>
        <p:txBody>
          <a:bodyPr lIns="0" tIns="0" rIns="0" bIns="0" rtlCol="0" anchor="t">
            <a:spAutoFit/>
          </a:bodyPr>
          <a:lstStyle/>
          <a:p>
            <a:pPr algn="l">
              <a:lnSpc>
                <a:spcPts val="3724"/>
              </a:lnSpc>
              <a:spcBef>
                <a:spcPct val="0"/>
              </a:spcBef>
            </a:pPr>
            <a:r>
              <a:rPr lang="en-US" sz="2660" b="1">
                <a:solidFill>
                  <a:srgbClr val="01003B"/>
                </a:solidFill>
                <a:latin typeface="Be Vietnam Ultra-Bold"/>
                <a:ea typeface="Be Vietnam Ultra-Bold"/>
                <a:cs typeface="Be Vietnam Ultra-Bold"/>
                <a:sym typeface="Be Vietnam Ultra-Bold"/>
              </a:rPr>
              <a:t>LEARNING TO USE NEW TOOLS AND SYSTEMS</a:t>
            </a:r>
          </a:p>
        </p:txBody>
      </p:sp>
      <p:sp>
        <p:nvSpPr>
          <p:cNvPr id="69" name="TextBox 69"/>
          <p:cNvSpPr txBox="1"/>
          <p:nvPr/>
        </p:nvSpPr>
        <p:spPr>
          <a:xfrm>
            <a:off x="8329435" y="2554719"/>
            <a:ext cx="6671089"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ADAPTING TO NEW WORK ENVIRONMENT</a:t>
            </a:r>
          </a:p>
        </p:txBody>
      </p:sp>
      <p:sp>
        <p:nvSpPr>
          <p:cNvPr id="70" name="TextBox 70"/>
          <p:cNvSpPr txBox="1"/>
          <p:nvPr/>
        </p:nvSpPr>
        <p:spPr>
          <a:xfrm>
            <a:off x="8141814" y="3914643"/>
            <a:ext cx="7030600"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ACTIVELY ENGAGE WITH MY CO-WORKERS</a:t>
            </a:r>
          </a:p>
        </p:txBody>
      </p:sp>
      <p:sp>
        <p:nvSpPr>
          <p:cNvPr id="71" name="TextBox 71"/>
          <p:cNvSpPr txBox="1"/>
          <p:nvPr/>
        </p:nvSpPr>
        <p:spPr>
          <a:xfrm>
            <a:off x="8501325" y="6582089"/>
            <a:ext cx="6671089"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UTILIZING TASK MANAGEMAENT TOOLS</a:t>
            </a:r>
          </a:p>
        </p:txBody>
      </p:sp>
      <p:sp>
        <p:nvSpPr>
          <p:cNvPr id="72" name="TextBox 72"/>
          <p:cNvSpPr txBox="1"/>
          <p:nvPr/>
        </p:nvSpPr>
        <p:spPr>
          <a:xfrm>
            <a:off x="8501325" y="9128667"/>
            <a:ext cx="6671089"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SEEKING GUIDANCE FROM MY SENIORS</a:t>
            </a:r>
          </a:p>
        </p:txBody>
      </p:sp>
      <p:pic>
        <p:nvPicPr>
          <p:cNvPr id="74" name="Picture 73">
            <a:extLst>
              <a:ext uri="{FF2B5EF4-FFF2-40B4-BE49-F238E27FC236}">
                <a16:creationId xmlns:a16="http://schemas.microsoft.com/office/drawing/2014/main" id="{D34A4318-3FCD-4726-96AC-A28CBE8AB540}"/>
              </a:ext>
            </a:extLst>
          </p:cNvPr>
          <p:cNvPicPr>
            <a:picLocks noChangeAspect="1"/>
          </p:cNvPicPr>
          <p:nvPr/>
        </p:nvPicPr>
        <p:blipFill>
          <a:blip r:embed="rId5"/>
          <a:stretch>
            <a:fillRect/>
          </a:stretch>
        </p:blipFill>
        <p:spPr>
          <a:xfrm>
            <a:off x="2597215" y="7606431"/>
            <a:ext cx="3979161" cy="2652774"/>
          </a:xfrm>
          <a:prstGeom prst="rect">
            <a:avLst/>
          </a:prstGeom>
        </p:spPr>
      </p:pic>
      <p:pic>
        <p:nvPicPr>
          <p:cNvPr id="77" name="Picture 76">
            <a:extLst>
              <a:ext uri="{FF2B5EF4-FFF2-40B4-BE49-F238E27FC236}">
                <a16:creationId xmlns:a16="http://schemas.microsoft.com/office/drawing/2014/main" id="{90B76DD4-8BCF-A05D-F21D-8733BFFA826F}"/>
              </a:ext>
            </a:extLst>
          </p:cNvPr>
          <p:cNvPicPr>
            <a:picLocks noChangeAspect="1"/>
          </p:cNvPicPr>
          <p:nvPr/>
        </p:nvPicPr>
        <p:blipFill>
          <a:blip r:embed="rId6"/>
          <a:stretch>
            <a:fillRect/>
          </a:stretch>
        </p:blipFill>
        <p:spPr>
          <a:xfrm>
            <a:off x="15504636" y="3782562"/>
            <a:ext cx="863903" cy="916260"/>
          </a:xfrm>
          <a:prstGeom prst="rect">
            <a:avLst/>
          </a:prstGeom>
        </p:spPr>
      </p:pic>
      <p:pic>
        <p:nvPicPr>
          <p:cNvPr id="78" name="Picture 77">
            <a:extLst>
              <a:ext uri="{FF2B5EF4-FFF2-40B4-BE49-F238E27FC236}">
                <a16:creationId xmlns:a16="http://schemas.microsoft.com/office/drawing/2014/main" id="{D7060505-1E0F-D049-A88C-841C8AC80355}"/>
              </a:ext>
            </a:extLst>
          </p:cNvPr>
          <p:cNvPicPr>
            <a:picLocks noChangeAspect="1"/>
          </p:cNvPicPr>
          <p:nvPr/>
        </p:nvPicPr>
        <p:blipFill>
          <a:blip r:embed="rId6"/>
          <a:stretch>
            <a:fillRect/>
          </a:stretch>
        </p:blipFill>
        <p:spPr>
          <a:xfrm>
            <a:off x="15504636" y="9114656"/>
            <a:ext cx="863903" cy="916260"/>
          </a:xfrm>
          <a:prstGeom prst="rect">
            <a:avLst/>
          </a:prstGeom>
        </p:spPr>
      </p:pic>
      <p:pic>
        <p:nvPicPr>
          <p:cNvPr id="79" name="Picture 78">
            <a:extLst>
              <a:ext uri="{FF2B5EF4-FFF2-40B4-BE49-F238E27FC236}">
                <a16:creationId xmlns:a16="http://schemas.microsoft.com/office/drawing/2014/main" id="{BA33D1AD-3248-17EE-8DE2-47016A777E4D}"/>
              </a:ext>
            </a:extLst>
          </p:cNvPr>
          <p:cNvPicPr>
            <a:picLocks noChangeAspect="1"/>
          </p:cNvPicPr>
          <p:nvPr/>
        </p:nvPicPr>
        <p:blipFill>
          <a:blip r:embed="rId6"/>
          <a:stretch>
            <a:fillRect/>
          </a:stretch>
        </p:blipFill>
        <p:spPr>
          <a:xfrm>
            <a:off x="15504636" y="6497421"/>
            <a:ext cx="863903" cy="916260"/>
          </a:xfrm>
          <a:prstGeom prst="rect">
            <a:avLst/>
          </a:prstGeom>
        </p:spPr>
      </p:pic>
      <p:sp>
        <p:nvSpPr>
          <p:cNvPr id="80" name="Freeform 9">
            <a:extLst>
              <a:ext uri="{FF2B5EF4-FFF2-40B4-BE49-F238E27FC236}">
                <a16:creationId xmlns:a16="http://schemas.microsoft.com/office/drawing/2014/main" id="{A1243560-FDC0-4950-C58D-42736C66F732}"/>
              </a:ext>
            </a:extLst>
          </p:cNvPr>
          <p:cNvSpPr/>
          <p:nvPr/>
        </p:nvSpPr>
        <p:spPr>
          <a:xfrm>
            <a:off x="7050417" y="7793316"/>
            <a:ext cx="789996" cy="821357"/>
          </a:xfrm>
          <a:custGeom>
            <a:avLst/>
            <a:gdLst/>
            <a:ahLst/>
            <a:cxnLst/>
            <a:rect l="l" t="t" r="r" b="b"/>
            <a:pathLst>
              <a:path w="789996" h="821357">
                <a:moveTo>
                  <a:pt x="0" y="0"/>
                </a:moveTo>
                <a:lnTo>
                  <a:pt x="789996" y="0"/>
                </a:lnTo>
                <a:lnTo>
                  <a:pt x="789996" y="821357"/>
                </a:lnTo>
                <a:lnTo>
                  <a:pt x="0" y="82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GB"/>
          </a:p>
        </p:txBody>
      </p:sp>
      <p:grpSp>
        <p:nvGrpSpPr>
          <p:cNvPr id="3" name="Group 3"/>
          <p:cNvGrpSpPr/>
          <p:nvPr/>
        </p:nvGrpSpPr>
        <p:grpSpPr>
          <a:xfrm>
            <a:off x="6042889" y="2993932"/>
            <a:ext cx="3101111" cy="3101111"/>
            <a:chOff x="0" y="0"/>
            <a:chExt cx="4134814" cy="4134814"/>
          </a:xfrm>
        </p:grpSpPr>
        <p:grpSp>
          <p:nvGrpSpPr>
            <p:cNvPr id="4" name="Group 4"/>
            <p:cNvGrpSpPr>
              <a:grpSpLocks noChangeAspect="1"/>
            </p:cNvGrpSpPr>
            <p:nvPr/>
          </p:nvGrpSpPr>
          <p:grpSpPr>
            <a:xfrm>
              <a:off x="0" y="0"/>
              <a:ext cx="4134814" cy="4134814"/>
              <a:chOff x="0" y="0"/>
              <a:chExt cx="14400530" cy="14400530"/>
            </a:xfrm>
          </p:grpSpPr>
          <p:sp>
            <p:nvSpPr>
              <p:cNvPr id="5" name="Freeform 5"/>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6" name="Group 6"/>
            <p:cNvGrpSpPr/>
            <p:nvPr/>
          </p:nvGrpSpPr>
          <p:grpSpPr>
            <a:xfrm>
              <a:off x="507469" y="578664"/>
              <a:ext cx="3109576" cy="31095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9" name="Group 9"/>
          <p:cNvGrpSpPr/>
          <p:nvPr/>
        </p:nvGrpSpPr>
        <p:grpSpPr>
          <a:xfrm>
            <a:off x="9370918" y="2993932"/>
            <a:ext cx="3101111" cy="3101111"/>
            <a:chOff x="0" y="0"/>
            <a:chExt cx="4134814" cy="4134814"/>
          </a:xfrm>
        </p:grpSpPr>
        <p:grpSp>
          <p:nvGrpSpPr>
            <p:cNvPr id="10" name="Group 10"/>
            <p:cNvGrpSpPr>
              <a:grpSpLocks noChangeAspect="1"/>
            </p:cNvGrpSpPr>
            <p:nvPr/>
          </p:nvGrpSpPr>
          <p:grpSpPr>
            <a:xfrm rot="5400000">
              <a:off x="0" y="0"/>
              <a:ext cx="4134814" cy="4134814"/>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12" name="Group 12"/>
            <p:cNvGrpSpPr/>
            <p:nvPr/>
          </p:nvGrpSpPr>
          <p:grpSpPr>
            <a:xfrm>
              <a:off x="479822" y="572443"/>
              <a:ext cx="3115797" cy="311579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a:off x="9370918" y="6257852"/>
            <a:ext cx="3101111" cy="3101111"/>
            <a:chOff x="0" y="0"/>
            <a:chExt cx="4134814" cy="4134814"/>
          </a:xfrm>
        </p:grpSpPr>
        <p:grpSp>
          <p:nvGrpSpPr>
            <p:cNvPr id="16" name="Group 16"/>
            <p:cNvGrpSpPr>
              <a:grpSpLocks noChangeAspect="1"/>
            </p:cNvGrpSpPr>
            <p:nvPr/>
          </p:nvGrpSpPr>
          <p:grpSpPr>
            <a:xfrm rot="-10800000">
              <a:off x="0" y="0"/>
              <a:ext cx="4134814" cy="4134814"/>
              <a:chOff x="0" y="0"/>
              <a:chExt cx="14400530" cy="14400530"/>
            </a:xfrm>
          </p:grpSpPr>
          <p:sp>
            <p:nvSpPr>
              <p:cNvPr id="17" name="Freeform 1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GB"/>
              </a:p>
            </p:txBody>
          </p:sp>
        </p:grpSp>
        <p:grpSp>
          <p:nvGrpSpPr>
            <p:cNvPr id="18" name="Group 18"/>
            <p:cNvGrpSpPr/>
            <p:nvPr/>
          </p:nvGrpSpPr>
          <p:grpSpPr>
            <a:xfrm>
              <a:off x="465225" y="465225"/>
              <a:ext cx="3140001" cy="31400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21" name="Group 21"/>
          <p:cNvGrpSpPr/>
          <p:nvPr/>
        </p:nvGrpSpPr>
        <p:grpSpPr>
          <a:xfrm>
            <a:off x="6042889" y="6257852"/>
            <a:ext cx="3128639" cy="3128639"/>
            <a:chOff x="0" y="0"/>
            <a:chExt cx="4171519" cy="4171519"/>
          </a:xfrm>
        </p:grpSpPr>
        <p:grpSp>
          <p:nvGrpSpPr>
            <p:cNvPr id="22" name="Group 22"/>
            <p:cNvGrpSpPr>
              <a:grpSpLocks noChangeAspect="1"/>
            </p:cNvGrpSpPr>
            <p:nvPr/>
          </p:nvGrpSpPr>
          <p:grpSpPr>
            <a:xfrm rot="-5400000">
              <a:off x="0" y="0"/>
              <a:ext cx="4171519" cy="4171519"/>
              <a:chOff x="0" y="0"/>
              <a:chExt cx="14400530" cy="14400530"/>
            </a:xfrm>
          </p:grpSpPr>
          <p:sp>
            <p:nvSpPr>
              <p:cNvPr id="23" name="Freeform 2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GB"/>
              </a:p>
            </p:txBody>
          </p:sp>
        </p:grpSp>
        <p:grpSp>
          <p:nvGrpSpPr>
            <p:cNvPr id="24" name="Group 24"/>
            <p:cNvGrpSpPr/>
            <p:nvPr/>
          </p:nvGrpSpPr>
          <p:grpSpPr>
            <a:xfrm>
              <a:off x="507469" y="550524"/>
              <a:ext cx="3113527" cy="31135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GB"/>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27" name="Freeform 27"/>
          <p:cNvSpPr/>
          <p:nvPr/>
        </p:nvSpPr>
        <p:spPr>
          <a:xfrm>
            <a:off x="6998615" y="3781334"/>
            <a:ext cx="1181934" cy="1752193"/>
          </a:xfrm>
          <a:custGeom>
            <a:avLst/>
            <a:gdLst/>
            <a:ahLst/>
            <a:cxnLst/>
            <a:rect l="l" t="t" r="r" b="b"/>
            <a:pathLst>
              <a:path w="1181934" h="1752193">
                <a:moveTo>
                  <a:pt x="0" y="0"/>
                </a:moveTo>
                <a:lnTo>
                  <a:pt x="1181934" y="0"/>
                </a:lnTo>
                <a:lnTo>
                  <a:pt x="1181934" y="1752193"/>
                </a:lnTo>
                <a:lnTo>
                  <a:pt x="0" y="1752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28" name="Freeform 28"/>
          <p:cNvSpPr/>
          <p:nvPr/>
        </p:nvSpPr>
        <p:spPr>
          <a:xfrm>
            <a:off x="10280538" y="7084814"/>
            <a:ext cx="1299837" cy="1447187"/>
          </a:xfrm>
          <a:custGeom>
            <a:avLst/>
            <a:gdLst/>
            <a:ahLst/>
            <a:cxnLst/>
            <a:rect l="l" t="t" r="r" b="b"/>
            <a:pathLst>
              <a:path w="1299837" h="1447187">
                <a:moveTo>
                  <a:pt x="0" y="0"/>
                </a:moveTo>
                <a:lnTo>
                  <a:pt x="1299837" y="0"/>
                </a:lnTo>
                <a:lnTo>
                  <a:pt x="1299837" y="1447187"/>
                </a:lnTo>
                <a:lnTo>
                  <a:pt x="0" y="1447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9" name="Freeform 29"/>
          <p:cNvSpPr/>
          <p:nvPr/>
        </p:nvSpPr>
        <p:spPr>
          <a:xfrm>
            <a:off x="10331736" y="3926475"/>
            <a:ext cx="1207892" cy="1381166"/>
          </a:xfrm>
          <a:custGeom>
            <a:avLst/>
            <a:gdLst/>
            <a:ahLst/>
            <a:cxnLst/>
            <a:rect l="l" t="t" r="r" b="b"/>
            <a:pathLst>
              <a:path w="1207892" h="1381166">
                <a:moveTo>
                  <a:pt x="0" y="0"/>
                </a:moveTo>
                <a:lnTo>
                  <a:pt x="1207893" y="0"/>
                </a:lnTo>
                <a:lnTo>
                  <a:pt x="1207893" y="1381166"/>
                </a:lnTo>
                <a:lnTo>
                  <a:pt x="0" y="1381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30" name="Freeform 30"/>
          <p:cNvSpPr/>
          <p:nvPr/>
        </p:nvSpPr>
        <p:spPr>
          <a:xfrm>
            <a:off x="6938455" y="7073103"/>
            <a:ext cx="1302255" cy="1530428"/>
          </a:xfrm>
          <a:custGeom>
            <a:avLst/>
            <a:gdLst/>
            <a:ahLst/>
            <a:cxnLst/>
            <a:rect l="l" t="t" r="r" b="b"/>
            <a:pathLst>
              <a:path w="1302255" h="1530428">
                <a:moveTo>
                  <a:pt x="0" y="0"/>
                </a:moveTo>
                <a:lnTo>
                  <a:pt x="1302255" y="0"/>
                </a:lnTo>
                <a:lnTo>
                  <a:pt x="1302255" y="1530428"/>
                </a:lnTo>
                <a:lnTo>
                  <a:pt x="0" y="15304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31" name="Freeform 31"/>
          <p:cNvSpPr/>
          <p:nvPr/>
        </p:nvSpPr>
        <p:spPr>
          <a:xfrm>
            <a:off x="1028700" y="3217517"/>
            <a:ext cx="670081" cy="972894"/>
          </a:xfrm>
          <a:custGeom>
            <a:avLst/>
            <a:gdLst/>
            <a:ahLst/>
            <a:cxnLst/>
            <a:rect l="l" t="t" r="r" b="b"/>
            <a:pathLst>
              <a:path w="670081" h="972894">
                <a:moveTo>
                  <a:pt x="0" y="0"/>
                </a:moveTo>
                <a:lnTo>
                  <a:pt x="670081" y="0"/>
                </a:lnTo>
                <a:lnTo>
                  <a:pt x="670081" y="972894"/>
                </a:lnTo>
                <a:lnTo>
                  <a:pt x="0" y="972894"/>
                </a:lnTo>
                <a:lnTo>
                  <a:pt x="0" y="0"/>
                </a:lnTo>
                <a:close/>
              </a:path>
            </a:pathLst>
          </a:custGeom>
          <a:blipFill>
            <a:blip r:embed="rId11"/>
            <a:stretch>
              <a:fillRect/>
            </a:stretch>
          </a:blipFill>
        </p:spPr>
        <p:txBody>
          <a:bodyPr/>
          <a:lstStyle/>
          <a:p>
            <a:endParaRPr lang="en-GB"/>
          </a:p>
        </p:txBody>
      </p:sp>
      <p:sp>
        <p:nvSpPr>
          <p:cNvPr id="32" name="Freeform 32"/>
          <p:cNvSpPr/>
          <p:nvPr/>
        </p:nvSpPr>
        <p:spPr>
          <a:xfrm>
            <a:off x="12472028" y="6257852"/>
            <a:ext cx="670081" cy="972894"/>
          </a:xfrm>
          <a:custGeom>
            <a:avLst/>
            <a:gdLst/>
            <a:ahLst/>
            <a:cxnLst/>
            <a:rect l="l" t="t" r="r" b="b"/>
            <a:pathLst>
              <a:path w="670081" h="972894">
                <a:moveTo>
                  <a:pt x="0" y="0"/>
                </a:moveTo>
                <a:lnTo>
                  <a:pt x="670081" y="0"/>
                </a:lnTo>
                <a:lnTo>
                  <a:pt x="670081" y="972894"/>
                </a:lnTo>
                <a:lnTo>
                  <a:pt x="0" y="972894"/>
                </a:lnTo>
                <a:lnTo>
                  <a:pt x="0" y="0"/>
                </a:lnTo>
                <a:close/>
              </a:path>
            </a:pathLst>
          </a:custGeom>
          <a:blipFill>
            <a:blip r:embed="rId11"/>
            <a:stretch>
              <a:fillRect/>
            </a:stretch>
          </a:blipFill>
        </p:spPr>
        <p:txBody>
          <a:bodyPr/>
          <a:lstStyle/>
          <a:p>
            <a:endParaRPr lang="en-GB"/>
          </a:p>
        </p:txBody>
      </p:sp>
      <p:sp>
        <p:nvSpPr>
          <p:cNvPr id="33" name="Freeform 33"/>
          <p:cNvSpPr/>
          <p:nvPr/>
        </p:nvSpPr>
        <p:spPr>
          <a:xfrm>
            <a:off x="12472028" y="3217517"/>
            <a:ext cx="670081" cy="972894"/>
          </a:xfrm>
          <a:custGeom>
            <a:avLst/>
            <a:gdLst/>
            <a:ahLst/>
            <a:cxnLst/>
            <a:rect l="l" t="t" r="r" b="b"/>
            <a:pathLst>
              <a:path w="670081" h="972894">
                <a:moveTo>
                  <a:pt x="0" y="0"/>
                </a:moveTo>
                <a:lnTo>
                  <a:pt x="670081" y="0"/>
                </a:lnTo>
                <a:lnTo>
                  <a:pt x="670081" y="972894"/>
                </a:lnTo>
                <a:lnTo>
                  <a:pt x="0" y="972894"/>
                </a:lnTo>
                <a:lnTo>
                  <a:pt x="0" y="0"/>
                </a:lnTo>
                <a:close/>
              </a:path>
            </a:pathLst>
          </a:custGeom>
          <a:blipFill>
            <a:blip r:embed="rId11"/>
            <a:stretch>
              <a:fillRect/>
            </a:stretch>
          </a:blipFill>
        </p:spPr>
        <p:txBody>
          <a:bodyPr/>
          <a:lstStyle/>
          <a:p>
            <a:endParaRPr lang="en-GB"/>
          </a:p>
        </p:txBody>
      </p:sp>
      <p:sp>
        <p:nvSpPr>
          <p:cNvPr id="34" name="Freeform 34"/>
          <p:cNvSpPr/>
          <p:nvPr/>
        </p:nvSpPr>
        <p:spPr>
          <a:xfrm>
            <a:off x="1028700" y="6257852"/>
            <a:ext cx="670081" cy="972894"/>
          </a:xfrm>
          <a:custGeom>
            <a:avLst/>
            <a:gdLst/>
            <a:ahLst/>
            <a:cxnLst/>
            <a:rect l="l" t="t" r="r" b="b"/>
            <a:pathLst>
              <a:path w="670081" h="972894">
                <a:moveTo>
                  <a:pt x="0" y="0"/>
                </a:moveTo>
                <a:lnTo>
                  <a:pt x="670081" y="0"/>
                </a:lnTo>
                <a:lnTo>
                  <a:pt x="670081" y="972894"/>
                </a:lnTo>
                <a:lnTo>
                  <a:pt x="0" y="972894"/>
                </a:lnTo>
                <a:lnTo>
                  <a:pt x="0" y="0"/>
                </a:lnTo>
                <a:close/>
              </a:path>
            </a:pathLst>
          </a:custGeom>
          <a:blipFill>
            <a:blip r:embed="rId11"/>
            <a:stretch>
              <a:fillRect/>
            </a:stretch>
          </a:blipFill>
        </p:spPr>
        <p:txBody>
          <a:bodyPr/>
          <a:lstStyle/>
          <a:p>
            <a:endParaRPr lang="en-GB"/>
          </a:p>
        </p:txBody>
      </p:sp>
      <p:sp>
        <p:nvSpPr>
          <p:cNvPr id="35" name="Freeform 35"/>
          <p:cNvSpPr/>
          <p:nvPr/>
        </p:nvSpPr>
        <p:spPr>
          <a:xfrm>
            <a:off x="182442" y="1518459"/>
            <a:ext cx="7998107" cy="7578365"/>
          </a:xfrm>
          <a:custGeom>
            <a:avLst/>
            <a:gdLst/>
            <a:ahLst/>
            <a:cxnLst/>
            <a:rect l="l" t="t" r="r" b="b"/>
            <a:pathLst>
              <a:path w="7998107" h="7578365">
                <a:moveTo>
                  <a:pt x="0" y="0"/>
                </a:moveTo>
                <a:lnTo>
                  <a:pt x="7998107" y="0"/>
                </a:lnTo>
                <a:lnTo>
                  <a:pt x="7998107" y="7578365"/>
                </a:lnTo>
                <a:lnTo>
                  <a:pt x="0" y="75783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36" name="TextBox 36"/>
          <p:cNvSpPr txBox="1"/>
          <p:nvPr/>
        </p:nvSpPr>
        <p:spPr>
          <a:xfrm>
            <a:off x="0" y="1181100"/>
            <a:ext cx="16946769"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KEY ACCOMPLISHMENTS</a:t>
            </a:r>
          </a:p>
        </p:txBody>
      </p:sp>
      <p:sp>
        <p:nvSpPr>
          <p:cNvPr id="37" name="TextBox 37"/>
          <p:cNvSpPr txBox="1"/>
          <p:nvPr/>
        </p:nvSpPr>
        <p:spPr>
          <a:xfrm>
            <a:off x="1806531" y="3180089"/>
            <a:ext cx="3683022"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01. Web Application</a:t>
            </a:r>
          </a:p>
        </p:txBody>
      </p:sp>
      <p:sp>
        <p:nvSpPr>
          <p:cNvPr id="38" name="TextBox 38"/>
          <p:cNvSpPr txBox="1"/>
          <p:nvPr/>
        </p:nvSpPr>
        <p:spPr>
          <a:xfrm>
            <a:off x="13149808" y="3180089"/>
            <a:ext cx="4400841"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03. RCCA Study</a:t>
            </a:r>
          </a:p>
        </p:txBody>
      </p:sp>
      <p:sp>
        <p:nvSpPr>
          <p:cNvPr id="39" name="TextBox 39"/>
          <p:cNvSpPr txBox="1"/>
          <p:nvPr/>
        </p:nvSpPr>
        <p:spPr>
          <a:xfrm>
            <a:off x="13238192" y="6360296"/>
            <a:ext cx="4548147"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04. Maintenance Orders</a:t>
            </a:r>
          </a:p>
        </p:txBody>
      </p:sp>
      <p:sp>
        <p:nvSpPr>
          <p:cNvPr id="40" name="TextBox 40"/>
          <p:cNvSpPr txBox="1"/>
          <p:nvPr/>
        </p:nvSpPr>
        <p:spPr>
          <a:xfrm>
            <a:off x="1806531" y="6360296"/>
            <a:ext cx="3889250"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02. Summary Reports</a:t>
            </a:r>
          </a:p>
        </p:txBody>
      </p:sp>
      <p:sp>
        <p:nvSpPr>
          <p:cNvPr id="41" name="TextBox 41"/>
          <p:cNvSpPr txBox="1"/>
          <p:nvPr/>
        </p:nvSpPr>
        <p:spPr>
          <a:xfrm>
            <a:off x="1806531" y="3884939"/>
            <a:ext cx="3889250" cy="875157"/>
          </a:xfrm>
          <a:prstGeom prst="rect">
            <a:avLst/>
          </a:prstGeom>
        </p:spPr>
        <p:txBody>
          <a:bodyPr lIns="0" tIns="0" rIns="0" bIns="0" rtlCol="0" anchor="t">
            <a:spAutoFit/>
          </a:bodyPr>
          <a:lstStyle/>
          <a:p>
            <a:pPr algn="just">
              <a:lnSpc>
                <a:spcPts val="2394"/>
              </a:lnSpc>
            </a:pPr>
            <a:r>
              <a:rPr lang="en-US" sz="1800">
                <a:solidFill>
                  <a:srgbClr val="01003B"/>
                </a:solidFill>
                <a:latin typeface="Be Vietnam"/>
                <a:ea typeface="Be Vietnam"/>
                <a:cs typeface="Be Vietnam"/>
                <a:sym typeface="Be Vietnam"/>
              </a:rPr>
              <a:t>Together with my collegue, we developed a web applicationn  for preparing MEL report</a:t>
            </a:r>
          </a:p>
        </p:txBody>
      </p:sp>
      <p:sp>
        <p:nvSpPr>
          <p:cNvPr id="42" name="TextBox 42"/>
          <p:cNvSpPr txBox="1"/>
          <p:nvPr/>
        </p:nvSpPr>
        <p:spPr>
          <a:xfrm>
            <a:off x="1806531" y="7082780"/>
            <a:ext cx="3889250" cy="5798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Worked on different aircraft to maintain their airworthiness.</a:t>
            </a:r>
          </a:p>
        </p:txBody>
      </p:sp>
      <p:sp>
        <p:nvSpPr>
          <p:cNvPr id="43" name="TextBox 43"/>
          <p:cNvSpPr txBox="1"/>
          <p:nvPr/>
        </p:nvSpPr>
        <p:spPr>
          <a:xfrm>
            <a:off x="13238192" y="3884939"/>
            <a:ext cx="3611324" cy="117043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Studied different remarks for finding their cause and correct the from happening in future time</a:t>
            </a:r>
          </a:p>
        </p:txBody>
      </p:sp>
      <p:sp>
        <p:nvSpPr>
          <p:cNvPr id="44" name="TextBox 44"/>
          <p:cNvSpPr txBox="1"/>
          <p:nvPr/>
        </p:nvSpPr>
        <p:spPr>
          <a:xfrm>
            <a:off x="13238192" y="7082780"/>
            <a:ext cx="4312457" cy="5798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Helped troubleshooting different fault by preparing maintenance orders</a:t>
            </a:r>
          </a:p>
        </p:txBody>
      </p:sp>
      <p:sp>
        <p:nvSpPr>
          <p:cNvPr id="45" name="Freeform 45"/>
          <p:cNvSpPr/>
          <p:nvPr/>
        </p:nvSpPr>
        <p:spPr>
          <a:xfrm flipH="1">
            <a:off x="10118382" y="1518459"/>
            <a:ext cx="7998107" cy="7578365"/>
          </a:xfrm>
          <a:custGeom>
            <a:avLst/>
            <a:gdLst/>
            <a:ahLst/>
            <a:cxnLst/>
            <a:rect l="l" t="t" r="r" b="b"/>
            <a:pathLst>
              <a:path w="7998107" h="7578365">
                <a:moveTo>
                  <a:pt x="7998108" y="0"/>
                </a:moveTo>
                <a:lnTo>
                  <a:pt x="0" y="0"/>
                </a:lnTo>
                <a:lnTo>
                  <a:pt x="0" y="7578365"/>
                </a:lnTo>
                <a:lnTo>
                  <a:pt x="7998108" y="7578365"/>
                </a:lnTo>
                <a:lnTo>
                  <a:pt x="799810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612</Words>
  <Application>Microsoft Office PowerPoint</Application>
  <PresentationFormat>Custom</PresentationFormat>
  <Paragraphs>118</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Be Vietnam Medium</vt:lpstr>
      <vt:lpstr>Hind Siliguri</vt:lpstr>
      <vt:lpstr>TT Chocolates Bold</vt:lpstr>
      <vt:lpstr>Be Vietnam Ultra-Bold Italics</vt:lpstr>
      <vt:lpstr>Be Vietnam</vt:lpstr>
      <vt:lpstr>Be Vietnam Ultra-Bold</vt:lpstr>
      <vt:lpstr>Arial</vt:lpstr>
      <vt:lpstr>IBM Plex Sans</vt:lpstr>
      <vt:lpstr>Calibri</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Trainee</dc:title>
  <cp:lastModifiedBy>Tsegaab Nigusse  Tadesse</cp:lastModifiedBy>
  <cp:revision>4</cp:revision>
  <dcterms:created xsi:type="dcterms:W3CDTF">2006-08-16T00:00:00Z</dcterms:created>
  <dcterms:modified xsi:type="dcterms:W3CDTF">2024-10-25T14:04:26Z</dcterms:modified>
  <dc:identifier>DAGUkGesHdk</dc:identifier>
</cp:coreProperties>
</file>